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Slab"/>
      <p:regular r:id="rId29"/>
      <p:bold r:id="rId30"/>
    </p:embeddedFon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8" name="Chiara Candiott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Slab-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regular.fntdata"/><Relationship Id="rId30" Type="http://schemas.openxmlformats.org/officeDocument/2006/relationships/font" Target="fonts/RobotoSlab-bold.fntdata"/><Relationship Id="rId11" Type="http://schemas.openxmlformats.org/officeDocument/2006/relationships/slide" Target="slides/slide5.xml"/><Relationship Id="rId33" Type="http://schemas.openxmlformats.org/officeDocument/2006/relationships/font" Target="fonts/Roboto-italic.fntdata"/><Relationship Id="rId10" Type="http://schemas.openxmlformats.org/officeDocument/2006/relationships/slide" Target="slides/slide4.xml"/><Relationship Id="rId32" Type="http://schemas.openxmlformats.org/officeDocument/2006/relationships/font" Target="fonts/Roboto-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Roboto-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3-15T20:34:47.339">
    <p:pos x="244" y="938"/>
    <p:text>pre-surgical brain mapping and post-surgical rehabilitation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3-15T20:59:56.227">
    <p:pos x="244" y="288"/>
    <p:text>In white matter, the water molecules tend to diffuse more easily along the orientation of the axon fibers, which gives rise to anisotropy. This is in contrast to gray matter, where diffusion is relatively isotropic. The degree of anisotropy in white matter reflects the integrity and alignment of these fiber bundles, and DTI allows us to visualize this directional information, which is vital for understanding brain connectivity</p:text>
  </p:cm>
  <p:cm authorId="0" idx="3" dt="2025-03-15T20:57:36.664">
    <p:pos x="244" y="288"/>
    <p:text>White matter is composed of bundles of myelinated axons that are aligned in specific directions. These axons act as "tubes," and the diffusion of water is restricted along the axis of the fibers (parallel to the direction of the axons).
Water molecules can move more freely along the length of the fibers (parallel diffusion), but their movement is constrained perpendicular to the fiber direction (radial diffusion), creating a directional preference +++</p:text>
  </p:cm>
  <p:cm authorId="0" idx="4" dt="2025-03-15T20:59:56.227">
    <p:pos x="244" y="288"/>
    <p:text>The myelin sheath around axons further restricts the diffusion of water molecules across the fibers. It acts as an insulating layer, making the movement of water parallel to the fibers much easier than perpendicular to them.
This myelinated structure amplifies the anisotropy, as the water molecules are limited in how they diffuse in the perpendicular directions !!!</p:text>
  </p:cm>
  <p:cm authorId="0" idx="5" dt="2025-03-15T21:05:05.422">
    <p:pos x="244" y="938"/>
    <p:text>Higher FA values indicate more organized white matter with stronger directionality of diffusion (healthy, well-myelinated fibers)
Cf following slides ...</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5-03-15T20:27:59.012">
    <p:pos x="244" y="938"/>
    <p:text>e-g. the D_zz element shows the rate of diffusion along the z-axis, further describing how water molecules diffuse along a third primary direction, which could be a third orthogonal fiber bundle in the brain or another important structural feature in the tissue.</p:text>
  </p:cm>
  <p:cm authorId="0" idx="7" dt="2025-03-15T20:27:59.012">
    <p:pos x="244" y="938"/>
    <p:text>For example, in healthy white matter, water molecules tend to diffuse more easily along the direction of the fibers (parallel to the axons), meaning that the diagonal elements will show higher values in the directions of the major fiber orientations</p:text>
  </p:cm>
  <p:cm authorId="0" idx="8" dt="2025-03-15T20:29:35.488">
    <p:pos x="244" y="1038"/>
    <p:text>Fractional Anisotropy (FA) is particularly sensitive to the ratio of these diagonal elements +++ 
In healthy, well-organized white matter, the diffusion is highly anisotropic (i.e., strongly direction-dependent), meaning that one or two of the diagonal elements will be much larger than the others, corresponding to the dominant directions of diffusion !!</p:text>
  </p:cm>
  <p:cm authorId="0" idx="9" dt="2025-03-15T20:29:35.488">
    <p:pos x="244" y="1038"/>
    <p:text>In pathological conditions like multiple sclerosis or Alzheimer's disease, the diagonal elements might show lower values or more uniform values across the axes, indicating disruptions in the white matter structure, such as axonal damage, myelin loss, or fiber degradation.</p:text>
  </p:cm>
  <p:cm authorId="0" idx="10" dt="2025-03-15T20:31:23.986">
    <p:pos x="244" y="1138"/>
    <p:text>High values in one diagonal element = well-aligned white matter fibers</p:text>
  </p:cm>
  <p:cm authorId="0" idx="11" dt="2025-03-15T20:31:05.926">
    <p:pos x="244" y="1138"/>
    <p:text>Similar values across all diagonal elements = isotropic diffusion, which may be observed in gray matter or pathological conditions where fiber organization is disrupted</p:text>
  </p:cm>
  <p:cm authorId="0" idx="12" dt="2025-03-15T20:31:23.986">
    <p:pos x="244" y="1138"/>
    <p:text>Low values in all diagonal elements = pathological changes like edema, cell swelling, or areas with significant damage, where the diffusion is restricted</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3" dt="2025-03-15T20:38:53.794">
    <p:pos x="244" y="288"/>
    <p:text>Once we have the diffusion tensor, we can derive several important metrics. 
- Mean diffusivity (MD) gives us an overall measure of how freely water molecules are diffusing. 
- Fractional anisotropy (FA) quantifies the degree to which diffusion is directional, with values closer to 1 indicating highly directional diffusion (as seen in healthy white matter). 
-Axial diffusivity (Da) and radial diffusivity (Dr) provide insights into the diffusion along the fibers versus across them, helping us understand the integrity of the white matter tracts.</p:text>
  </p:cm>
  <p:cm authorId="0" idx="14" dt="2025-03-15T20:02:17.262">
    <p:pos x="244" y="938"/>
    <p:text>values between 0 and 1 where 
0 = isotropic diffusion (independent of all directions)
1 = anisotropic (variation along one specific direction)</p:text>
  </p:cm>
  <p:cm authorId="0" idx="15" dt="2025-03-15T20:02:17.262">
    <p:pos x="244" y="938"/>
    <p:text>For reach voxel ranging from 0 to 1, we have closer to 0 = the darker and closer to 1 = the brighter on imaging.</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6" dt="2025-03-15T20:38:53.794">
    <p:pos x="244" y="288"/>
    <p:text>Once we have the diffusion tensor, we can derive several important metrics. 
- Mean diffusivity (MD) gives us an overall measure of how freely water molecules are diffusing. 
- Fractional anisotropy (FA) quantifies the degree to which diffusion is directional, with values closer to 1 indicating highly directional diffusion (as seen in healthy white matter). 
-Axial diffusivity (Da) and radial diffusivity (Dr) provide insights into the diffusion along the fibers versus across them, helping us understand the integrity of the white matter tracts.</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7" dt="2025-03-15T20:38:53.794">
    <p:pos x="244" y="288"/>
    <p:text>Once we have the diffusion tensor, we can derive several important metrics. 
- Mean diffusivity (MD) gives us an overall measure of how freely water molecules are diffusing. 
- Fractional anisotropy (FA) quantifies the degree to which diffusion is directional, with values closer to 1 indicating highly directional diffusion (as seen in healthy white matter). 
-Axial diffusivity (Da) and radial diffusivity (Dr) provide insights into the diffusion along the fibers versus across them, helping us understand the integrity of the white matter tracts.</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5-03-15T20:38:53.794">
    <p:pos x="244" y="288"/>
    <p:text>Once we have the diffusion tensor, we can derive several important metrics. 
- Mean diffusivity (MD) gives us an overall measure of how freely water molecules are diffusing. 
- Fractional anisotropy (FA) quantifies the degree to which diffusion is directional, with values closer to 1 indicating highly directional diffusion (as seen in healthy white matter). 
-Axial diffusivity (Da) and radial diffusivity (Dr) provide insights into the diffusion along the fibers versus across them, helping us understand the integrity of the white matter tracts.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508f6a4ef8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508f6a4ef8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But if the water molecule moves (diffuses), the second gradient sees it in a different place, causing the MRI signal to drop. The more movement (diffusion), the greater the signal loss.</a:t>
            </a:r>
            <a:endParaRPr/>
          </a:p>
          <a:p>
            <a:pPr indent="-298450" lvl="0" marL="457200" rtl="0" algn="l">
              <a:spcBef>
                <a:spcPts val="0"/>
              </a:spcBef>
              <a:spcAft>
                <a:spcPts val="0"/>
              </a:spcAft>
              <a:buSzPts val="1100"/>
              <a:buChar char="●"/>
            </a:pPr>
            <a:r>
              <a:rPr lang="fr"/>
              <a:t>Now, in tissues like brain white matter, water moves more easily along the fibers than across them. So if you apply these gradients in different directions, you can see how diffusion varies depending on the orientation.</a:t>
            </a:r>
            <a:endParaRPr/>
          </a:p>
          <a:p>
            <a:pPr indent="-298450" lvl="0" marL="457200" rtl="0" algn="l">
              <a:spcBef>
                <a:spcPts val="0"/>
              </a:spcBef>
              <a:spcAft>
                <a:spcPts val="0"/>
              </a:spcAft>
              <a:buSzPts val="1100"/>
              <a:buChar char="●"/>
            </a:pPr>
            <a:r>
              <a:rPr lang="fr"/>
              <a:t>Usually, we need to measure diffusion along multiple directions to reconstruct the full tensor (as seen in part 4) — typically 30+ directions for good accuracy.</a:t>
            </a:r>
            <a:endParaRPr/>
          </a:p>
          <a:p>
            <a:pPr indent="-298450" lvl="0" marL="457200" rtl="0" algn="l">
              <a:spcBef>
                <a:spcPts val="0"/>
              </a:spcBef>
              <a:spcAft>
                <a:spcPts val="0"/>
              </a:spcAft>
              <a:buSzPts val="1100"/>
              <a:buChar char="●"/>
            </a:pPr>
            <a:r>
              <a:rPr lang="fr"/>
              <a:t>How ? When you try to rephase them with the second pulse, the moving ones don't fully "re-align," and this causes a loss of signal (i.e., diffusion causes signal attenuation).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0d84180e9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0d84180e9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08f6a4ef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508f6a4ef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508f6a4ef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508f6a4ef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08f6a4ef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508f6a4ef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0d84180e9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0d84180e9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Tractography uses the diffusion directions captured by DTI to reconstruct virtual “fiber pathways.”</a:t>
            </a:r>
            <a:endParaRPr/>
          </a:p>
          <a:p>
            <a:pPr indent="-298450" lvl="0" marL="457200" rtl="0" algn="l">
              <a:spcBef>
                <a:spcPts val="0"/>
              </a:spcBef>
              <a:spcAft>
                <a:spcPts val="0"/>
              </a:spcAft>
              <a:buSzPts val="1100"/>
              <a:buChar char="●"/>
            </a:pPr>
            <a:r>
              <a:rPr lang="fr"/>
              <a:t>Deterministic methods (uses eigenvector along diffusion tensor at each voxel) are simpler but less accurate in regions with complex fiber crossings.</a:t>
            </a:r>
            <a:endParaRPr/>
          </a:p>
          <a:p>
            <a:pPr indent="-298450" lvl="0" marL="457200" rtl="0" algn="l">
              <a:spcBef>
                <a:spcPts val="0"/>
              </a:spcBef>
              <a:spcAft>
                <a:spcPts val="0"/>
              </a:spcAft>
              <a:buSzPts val="1100"/>
              <a:buChar char="●"/>
            </a:pPr>
            <a:r>
              <a:rPr lang="fr"/>
              <a:t>Probabilistic methods (randomly selects a direction from the distribution of possible fiber orientations, creating a streamline.With multiple streamlines, the algorithm creates a probability map of possible fiber pathways) are more sophisticated, estimating possible pathways considering uncertainties.</a:t>
            </a:r>
            <a:endParaRPr/>
          </a:p>
          <a:p>
            <a:pPr indent="-298450" lvl="0" marL="457200" rtl="0" algn="l">
              <a:spcBef>
                <a:spcPts val="0"/>
              </a:spcBef>
              <a:spcAft>
                <a:spcPts val="0"/>
              </a:spcAft>
              <a:buSzPts val="1100"/>
              <a:buChar char="●"/>
            </a:pPr>
            <a:r>
              <a:rPr lang="fr"/>
              <a:t>Applications include studying normal brain connectivity and disorders like multiple sclerosis, Alzheimer’s, and stroke.</a:t>
            </a:r>
            <a:endParaRPr/>
          </a:p>
          <a:p>
            <a:pPr indent="-298450" lvl="0" marL="457200" rtl="0" algn="l">
              <a:spcBef>
                <a:spcPts val="0"/>
              </a:spcBef>
              <a:spcAft>
                <a:spcPts val="0"/>
              </a:spcAft>
              <a:buSzPts val="1100"/>
              <a:buChar char="●"/>
            </a:pPr>
            <a:r>
              <a:rPr lang="fr"/>
              <a:t>Important limitation: "Crossing fibers" problem — multiple fibers in a voxel can complicate mapping.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508ae8ca1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08ae8ca1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DTI metrics are sensitive to microstructural changes ⇒ </a:t>
            </a:r>
            <a:r>
              <a:rPr lang="fr"/>
              <a:t>possible detection of pathologies.</a:t>
            </a:r>
            <a:endParaRPr/>
          </a:p>
          <a:p>
            <a:pPr indent="-298450" lvl="0" marL="457200" rtl="0" algn="l">
              <a:spcBef>
                <a:spcPts val="0"/>
              </a:spcBef>
              <a:spcAft>
                <a:spcPts val="0"/>
              </a:spcAft>
              <a:buSzPts val="1100"/>
              <a:buChar char="●"/>
            </a:pPr>
            <a:r>
              <a:rPr lang="fr"/>
              <a:t>Example 1 : Tissue damage</a:t>
            </a:r>
            <a:endParaRPr/>
          </a:p>
          <a:p>
            <a:pPr indent="-298450" lvl="0" marL="457200" rtl="0" algn="l">
              <a:spcBef>
                <a:spcPts val="0"/>
              </a:spcBef>
              <a:spcAft>
                <a:spcPts val="0"/>
              </a:spcAft>
              <a:buSzPts val="1100"/>
              <a:buChar char="●"/>
            </a:pPr>
            <a:r>
              <a:rPr lang="fr"/>
              <a:t>Fractional Anisotropy == A measurement in diffusion tensor imaging (DTI) that quantifies the degree of anisotropy, or directional preference, in water diffusion within a tissue. It essentially reflects how much diffusion is restricted to a specific direction compared to diffusion in all directions. FA values range from 0 (isotropic, no preferred direction) to 1 (highly anisotropic, diffusion is primarily in one direction).</a:t>
            </a:r>
            <a:endParaRPr/>
          </a:p>
          <a:p>
            <a:pPr indent="-298450" lvl="0" marL="457200" rtl="0" algn="l">
              <a:spcBef>
                <a:spcPts val="0"/>
              </a:spcBef>
              <a:spcAft>
                <a:spcPts val="0"/>
              </a:spcAft>
              <a:buSzPts val="1100"/>
              <a:buChar char="●"/>
            </a:pPr>
            <a:r>
              <a:rPr lang="fr"/>
              <a:t>On the left-hand side, FA = 0 because there is no dominant fiber direction (i.e., same diameter, density and integrity of fibers arranged orthogonally), where water diffusion will be constrained equally in all directions.</a:t>
            </a:r>
            <a:endParaRPr/>
          </a:p>
          <a:p>
            <a:pPr indent="-298450" lvl="0" marL="457200" rtl="0" algn="l">
              <a:spcBef>
                <a:spcPts val="0"/>
              </a:spcBef>
              <a:spcAft>
                <a:spcPts val="0"/>
              </a:spcAft>
              <a:buSzPts val="1100"/>
              <a:buChar char="●"/>
            </a:pPr>
            <a:r>
              <a:rPr lang="fr"/>
              <a:t>On the right-hand side, the vertical fibers remain unchanged while the other two fiber bundles (i.e., horizontal and through-plane) are decreased, such that λ1 becomes larger than λ2 and λ3, resulting in an FA increase despite a net white matter fiber reduction.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508ae8ca1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508ae8ca1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DTI metrics are sensitive to microstructural changes ⇒ possible detection of pathologies.</a:t>
            </a:r>
            <a:endParaRPr/>
          </a:p>
          <a:p>
            <a:pPr indent="-298450" lvl="0" marL="457200" rtl="0" algn="l">
              <a:spcBef>
                <a:spcPts val="0"/>
              </a:spcBef>
              <a:spcAft>
                <a:spcPts val="0"/>
              </a:spcAft>
              <a:buSzPts val="1100"/>
              <a:buChar char="●"/>
            </a:pPr>
            <a:r>
              <a:rPr lang="fr"/>
              <a:t>Example 2 : </a:t>
            </a:r>
            <a:r>
              <a:rPr lang="fr"/>
              <a:t>Demyelination</a:t>
            </a:r>
            <a:endParaRPr/>
          </a:p>
          <a:p>
            <a:pPr indent="-298450" lvl="0" marL="457200" rtl="0" algn="l">
              <a:spcBef>
                <a:spcPts val="0"/>
              </a:spcBef>
              <a:spcAft>
                <a:spcPts val="0"/>
              </a:spcAft>
              <a:buSzPts val="1100"/>
              <a:buChar char="●"/>
            </a:pPr>
            <a:r>
              <a:rPr lang="fr"/>
              <a:t>What is myelin demyelination ? Your myelin, also known as your myelin sheath, wraps around the axon of a nerve fiber. Axons connect your nerve fibers so they can communicate with each other. Myelin supports the axons in both the central (brain and spinal cord) and peripheral (outside of your brain and spinal cord) nervous systems . This intricate network of nerves is often referred to as "white matter" due to myelin, which provides a white color. 1) Body’s immune system mistakenly attacks myelin. 2) Lack of oxygene damages. 3) Viral infection.</a:t>
            </a:r>
            <a:endParaRPr/>
          </a:p>
          <a:p>
            <a:pPr indent="-298450" lvl="0" marL="457200" rtl="0" algn="l">
              <a:spcBef>
                <a:spcPts val="0"/>
              </a:spcBef>
              <a:spcAft>
                <a:spcPts val="0"/>
              </a:spcAft>
              <a:buSzPts val="1100"/>
              <a:buChar char="●"/>
            </a:pPr>
            <a:r>
              <a:rPr lang="fr"/>
              <a:t>This damage disrupts the transmission of signals through the affected nerves, resulting in a decrease in their conduction ability. Consequently, this reduction in conduction can lead to deficiencies in sensation, movement, cognition, or other functions depending on the nerves affected.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508ae8ca1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508ae8ca1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DTI metrics are sensitive to microstructural changes ⇒ possible detection of pathologies.</a:t>
            </a:r>
            <a:endParaRPr/>
          </a:p>
          <a:p>
            <a:pPr indent="-298450" lvl="0" marL="457200" rtl="0" algn="l">
              <a:spcBef>
                <a:spcPts val="0"/>
              </a:spcBef>
              <a:spcAft>
                <a:spcPts val="0"/>
              </a:spcAft>
              <a:buSzPts val="1100"/>
              <a:buChar char="●"/>
            </a:pPr>
            <a:r>
              <a:rPr lang="fr"/>
              <a:t>Example 2 : Demyelination</a:t>
            </a:r>
            <a:endParaRPr/>
          </a:p>
          <a:p>
            <a:pPr indent="-298450" lvl="0" marL="457200" rtl="0" algn="l">
              <a:spcBef>
                <a:spcPts val="0"/>
              </a:spcBef>
              <a:spcAft>
                <a:spcPts val="0"/>
              </a:spcAft>
              <a:buSzPts val="1100"/>
              <a:buChar char="●"/>
            </a:pPr>
            <a:r>
              <a:rPr lang="fr"/>
              <a:t>What is myelin demyelination ? Your myelin, also known as your myelin sheath, wraps around the axon of a nerve fiber. Axons connect your nerve fibers so they can communicate with each other. Myelin supports the axons in both the central (brain and spinal cord) and peripheral (outside of your brain and spinal cord) nervous systems . This intricate network of nerves is often referred to as "white matter" due to myelin, which provides a white color. 1) Body’s immune system mistakenly attacks myelin. 2) Lack of oxygene damages. 3) Viral infection.</a:t>
            </a:r>
            <a:endParaRPr/>
          </a:p>
          <a:p>
            <a:pPr indent="-298450" lvl="0" marL="457200" rtl="0" algn="l">
              <a:spcBef>
                <a:spcPts val="0"/>
              </a:spcBef>
              <a:spcAft>
                <a:spcPts val="0"/>
              </a:spcAft>
              <a:buSzPts val="1100"/>
              <a:buChar char="●"/>
            </a:pPr>
            <a:r>
              <a:rPr lang="fr"/>
              <a:t>This damage disrupts the transmission of signals through the affected nerves, resulting in a decrease in their conduction ability. Consequently, this reduction in conduction can lead to deficiencies in sensation, movement, cognition, or other functions depending on the nerves affected.</a:t>
            </a:r>
            <a:endParaRPr/>
          </a:p>
          <a:p>
            <a:pPr indent="-298450" lvl="0" marL="457200" rtl="0" algn="l">
              <a:spcBef>
                <a:spcPts val="0"/>
              </a:spcBef>
              <a:spcAft>
                <a:spcPts val="0"/>
              </a:spcAft>
              <a:buSzPts val="1100"/>
              <a:buChar char="●"/>
            </a:pPr>
            <a:r>
              <a:rPr lang="fr"/>
              <a:t>Radial Diffusivity == the rate at which water molecules diffuse perpendicular to the main direction of diffusion in white matter tracts.</a:t>
            </a:r>
            <a:endParaRPr/>
          </a:p>
          <a:p>
            <a:pPr indent="-298450" lvl="0" marL="457200" rtl="0" algn="l">
              <a:spcBef>
                <a:spcPts val="0"/>
              </a:spcBef>
              <a:spcAft>
                <a:spcPts val="0"/>
              </a:spcAft>
              <a:buSzPts val="1100"/>
              <a:buChar char="●"/>
            </a:pPr>
            <a:r>
              <a:rPr lang="fr"/>
              <a:t>As image depicts, when RD increase, the myelin is damage, reducing the </a:t>
            </a:r>
            <a:r>
              <a:rPr i="1" lang="fr"/>
              <a:t>perpendicular </a:t>
            </a:r>
            <a:r>
              <a:rPr lang="fr"/>
              <a:t>diffusion of molecules (hence less conductivity in the brain).</a:t>
            </a:r>
            <a:endParaRPr/>
          </a:p>
          <a:p>
            <a:pPr indent="-298450" lvl="0" marL="457200" rtl="0" algn="l">
              <a:spcBef>
                <a:spcPts val="0"/>
              </a:spcBef>
              <a:spcAft>
                <a:spcPts val="0"/>
              </a:spcAft>
              <a:buSzPts val="1100"/>
              <a:buChar char="●"/>
            </a:pPr>
            <a:r>
              <a:rPr lang="fr"/>
              <a:t>Most common pathology linked is Multiple Sclerosis. Symptoms : </a:t>
            </a:r>
            <a:r>
              <a:rPr lang="fr"/>
              <a:t>Loss of balance and coordination and Difficulty with cognitive function for instance</a:t>
            </a:r>
            <a:r>
              <a:rPr lang="fr"/>
              <a:t>. It cannot currently be cured, but treatment can often help manage it.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508ae8ca1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508ae8ca1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DTI helps neurosurgeons plan surgeries by showing the relationship between lesions and critical fiber tracts when doing a tumor resection (removal of tumor plus its surroundings tissues).</a:t>
            </a:r>
            <a:endParaRPr/>
          </a:p>
          <a:p>
            <a:pPr indent="-298450" lvl="0" marL="457200" rtl="0" algn="l">
              <a:spcBef>
                <a:spcPts val="0"/>
              </a:spcBef>
              <a:spcAft>
                <a:spcPts val="0"/>
              </a:spcAft>
              <a:buSzPts val="1100"/>
              <a:buChar char="●"/>
            </a:pPr>
            <a:r>
              <a:rPr lang="fr"/>
              <a:t>What tractography can detect : Displacement: The tumor may simply push the tracts aside, without causing significant damage. Deformation: The tracts may be deformed or bent by the tumor's presence. Disruption: In some cases, the tumor may directly invade or even break the tracts.</a:t>
            </a:r>
            <a:endParaRPr/>
          </a:p>
          <a:p>
            <a:pPr indent="-298450" lvl="0" marL="457200" rtl="0" algn="l">
              <a:spcBef>
                <a:spcPts val="0"/>
              </a:spcBef>
              <a:spcAft>
                <a:spcPts val="0"/>
              </a:spcAft>
              <a:buSzPts val="1100"/>
              <a:buChar char="●"/>
            </a:pPr>
            <a:r>
              <a:rPr lang="fr"/>
              <a:t>Tractography helps identify the location and extent of tumor involvement in order to guides the surgical approach, aiming for maximum tumor removal while minimizing damage to the tracts.</a:t>
            </a:r>
            <a:endParaRPr/>
          </a:p>
          <a:p>
            <a:pPr indent="-298450" lvl="0" marL="457200" rtl="0" algn="l">
              <a:spcBef>
                <a:spcPts val="0"/>
              </a:spcBef>
              <a:spcAft>
                <a:spcPts val="0"/>
              </a:spcAft>
              <a:buSzPts val="1100"/>
              <a:buChar char="●"/>
            </a:pPr>
            <a:r>
              <a:rPr lang="fr"/>
              <a:t>Multiple </a:t>
            </a:r>
            <a:r>
              <a:rPr lang="fr"/>
              <a:t>sclerosis</a:t>
            </a:r>
            <a:r>
              <a:rPr lang="fr"/>
              <a:t> : characterize lesions based on their size, location, activity status, and the presence of iron. DTI reveals microstructural white matter damage beyond visible lesions.</a:t>
            </a:r>
            <a:endParaRPr/>
          </a:p>
          <a:p>
            <a:pPr indent="-298450" lvl="0" marL="457200" rtl="0" algn="l">
              <a:spcBef>
                <a:spcPts val="0"/>
              </a:spcBef>
              <a:spcAft>
                <a:spcPts val="0"/>
              </a:spcAft>
              <a:buSzPts val="1100"/>
              <a:buChar char="●"/>
            </a:pPr>
            <a:r>
              <a:rPr lang="fr"/>
              <a:t>How ? T1-weighted images can show lesions as hypointense (dark) regions, reflecting a decrease in signal intensity. T1-images == . Also, Quantitative Susceptibility Mapping (QSM) is a technique that measures the magnetic susceptibility of tissues, allowing for the visualization of iron deposits in lesions. These deposits can indicate chronic inflammation, hence less cerebral activity linked to this pathology.</a:t>
            </a:r>
            <a:endParaRPr/>
          </a:p>
          <a:p>
            <a:pPr indent="-298450" lvl="0" marL="457200" rtl="0" algn="l">
              <a:spcBef>
                <a:spcPts val="0"/>
              </a:spcBef>
              <a:spcAft>
                <a:spcPts val="0"/>
              </a:spcAft>
              <a:buSzPts val="1100"/>
              <a:buChar char="●"/>
            </a:pPr>
            <a:r>
              <a:rPr lang="fr"/>
              <a:t>In pediatrics, DTI tracks brain maturation and helps study developmental disorders (e.g., autism). How ? As the brain develops, myelination (the process of forming a protective sheath around axons) increases, and this is reflected in changes in the diffusion properties of white matter.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0d84180e9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0d84180e9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508ae8ca1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508ae8ca1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DTI metrics can serve as biomarkers for disease monitoring (here is the example in ALS).</a:t>
            </a:r>
            <a:endParaRPr/>
          </a:p>
          <a:p>
            <a:pPr indent="-298450" lvl="0" marL="457200" rtl="0" algn="l">
              <a:spcBef>
                <a:spcPts val="0"/>
              </a:spcBef>
              <a:spcAft>
                <a:spcPts val="0"/>
              </a:spcAft>
              <a:buSzPts val="1100"/>
              <a:buChar char="●"/>
            </a:pPr>
            <a:r>
              <a:rPr lang="fr"/>
              <a:t>DTI + Machine Learning is a very promising tool for early diagnosis, monitoring, and even personalizing neurotherapeutic approaches in ALS. It’s still mostly in research phase but progressing very fast toward clinical use.</a:t>
            </a:r>
            <a:endParaRPr/>
          </a:p>
          <a:p>
            <a:pPr indent="-298450" lvl="0" marL="457200" rtl="0" algn="l">
              <a:spcBef>
                <a:spcPts val="0"/>
              </a:spcBef>
              <a:spcAft>
                <a:spcPts val="0"/>
              </a:spcAft>
              <a:buSzPts val="1100"/>
              <a:buChar char="●"/>
            </a:pPr>
            <a:r>
              <a:rPr lang="fr"/>
              <a:t>What ? Amyotrophic Lateral Sclerosis (ALS) causes progressive degeneration of motor neurons. And DTI is sensitive to microstructural changes in white matter, often before clinical symptoms are severe, so to detect metrics changes like reduced FA and increased MD, which are common across ALS.</a:t>
            </a:r>
            <a:endParaRPr/>
          </a:p>
          <a:p>
            <a:pPr indent="-298450" lvl="0" marL="457200" rtl="0" algn="l">
              <a:spcBef>
                <a:spcPts val="0"/>
              </a:spcBef>
              <a:spcAft>
                <a:spcPts val="0"/>
              </a:spcAft>
              <a:buSzPts val="1100"/>
              <a:buChar char="●"/>
            </a:pPr>
            <a:r>
              <a:rPr lang="fr"/>
              <a:t>How ? Machine Learning (ML) can spot complex patterns across many features (like Fractional Anisotropy, Mean Diffusivity, Axial, and Radial diffusivity in different brain regions) that might not be obvious to human observers. + ML models can be trained to classify individuals (ALS vs healthy controls) or predict disease progression.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08ae8ca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08ae8ca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08f6a4ef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508f6a4ef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0d84180e9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0d84180e9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Regular MRI (Magnetic Resonance Imaging)</a:t>
            </a:r>
            <a:endParaRPr/>
          </a:p>
          <a:p>
            <a:pPr indent="-298450" lvl="0" marL="457200" rtl="0" algn="l">
              <a:spcBef>
                <a:spcPts val="0"/>
              </a:spcBef>
              <a:spcAft>
                <a:spcPts val="0"/>
              </a:spcAft>
              <a:buSzPts val="1100"/>
              <a:buChar char="-"/>
            </a:pPr>
            <a:r>
              <a:rPr lang="fr"/>
              <a:t>Using water</a:t>
            </a:r>
            <a:endParaRPr/>
          </a:p>
          <a:p>
            <a:pPr indent="-298450" lvl="0" marL="457200" rtl="0" algn="l">
              <a:spcBef>
                <a:spcPts val="0"/>
              </a:spcBef>
              <a:spcAft>
                <a:spcPts val="0"/>
              </a:spcAft>
              <a:buSzPts val="1100"/>
              <a:buChar char="-"/>
            </a:pPr>
            <a:r>
              <a:rPr lang="fr"/>
              <a:t>Getting a fully map of the </a:t>
            </a:r>
            <a:r>
              <a:rPr lang="fr">
                <a:solidFill>
                  <a:schemeClr val="dk1"/>
                </a:solidFill>
              </a:rPr>
              <a:t>biological tissues (especially in the brain)</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Diffusion Tensor Imaging (DTI) is a type of MRI that captures how water molecules move inside tissues, especially in the brain.</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In gray matter, water diffuses randomly (isotropic diffusion).</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In white matter, water tends to diffuse along the direction of axon bundles — this is anisotropic diffusion.</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DTI builds detailed images by mapping this directional water movement.</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It allows visualization of white matter tracts — helping us understand brain connectivity and microstructural health.</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baa10284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baa10284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fr">
                <a:solidFill>
                  <a:schemeClr val="dk1"/>
                </a:solidFill>
              </a:rPr>
              <a:t>In an ideal, unstructured fluid, they move equally in all directions =&gt; Isotropic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Water molecules are constantly moving — this is known as Brownian motion.</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In unstructured tissues (like cerebrospinal fluid), diffusion is random in all directions (or Isotropic).</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In structured tissues like white matter, diffusion is restricted and directional, because axons and myelin sheaths act like barriers.</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This means water preferentially moves along the long axis of fibers, rather than across them.</a:t>
            </a:r>
            <a:endParaRPr>
              <a:solidFill>
                <a:schemeClr val="dk1"/>
              </a:solidFill>
            </a:endParaRPr>
          </a:p>
          <a:p>
            <a:pPr indent="-298450" lvl="0" marL="457200" rtl="0" algn="l">
              <a:spcBef>
                <a:spcPts val="0"/>
              </a:spcBef>
              <a:spcAft>
                <a:spcPts val="0"/>
              </a:spcAft>
              <a:buClr>
                <a:schemeClr val="dk1"/>
              </a:buClr>
              <a:buSzPts val="1100"/>
              <a:buChar char="●"/>
            </a:pPr>
            <a:r>
              <a:rPr lang="fr">
                <a:solidFill>
                  <a:schemeClr val="dk1"/>
                </a:solidFill>
              </a:rPr>
              <a:t>DTI measures this directional movement to infer the organization of brain tissue.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4baa10284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4baa10284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In an ideal, unstructured fluid, they move equally in all directions =&gt; Isotropic</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fr"/>
              <a:t>Water molecules are constantly moving — this is known as Brownian motion.</a:t>
            </a:r>
            <a:endParaRPr/>
          </a:p>
          <a:p>
            <a:pPr indent="-298450" lvl="0" marL="457200" rtl="0" algn="l">
              <a:spcBef>
                <a:spcPts val="0"/>
              </a:spcBef>
              <a:spcAft>
                <a:spcPts val="0"/>
              </a:spcAft>
              <a:buSzPts val="1100"/>
              <a:buChar char="●"/>
            </a:pPr>
            <a:r>
              <a:rPr lang="fr"/>
              <a:t>In unstructured tissues (like cerebrospinal fluid), diffusion is random in all directions.</a:t>
            </a:r>
            <a:endParaRPr/>
          </a:p>
          <a:p>
            <a:pPr indent="-298450" lvl="0" marL="457200" rtl="0" algn="l">
              <a:spcBef>
                <a:spcPts val="0"/>
              </a:spcBef>
              <a:spcAft>
                <a:spcPts val="0"/>
              </a:spcAft>
              <a:buSzPts val="1100"/>
              <a:buChar char="●"/>
            </a:pPr>
            <a:r>
              <a:rPr lang="fr"/>
              <a:t>In structured tissues like white matter, diffusion is restricted and directional, because axons and myelin sheaths act like barriers.</a:t>
            </a:r>
            <a:endParaRPr/>
          </a:p>
          <a:p>
            <a:pPr indent="-298450" lvl="0" marL="457200" rtl="0" algn="l">
              <a:spcBef>
                <a:spcPts val="0"/>
              </a:spcBef>
              <a:spcAft>
                <a:spcPts val="0"/>
              </a:spcAft>
              <a:buSzPts val="1100"/>
              <a:buChar char="●"/>
            </a:pPr>
            <a:r>
              <a:rPr lang="fr"/>
              <a:t>This means water preferentially moves along the long axis of fibers, rather than across them</a:t>
            </a:r>
            <a:r>
              <a:rPr lang="fr"/>
              <a:t>.</a:t>
            </a:r>
            <a:endParaRPr/>
          </a:p>
          <a:p>
            <a:pPr indent="-298450" lvl="0" marL="457200" rtl="0" algn="l">
              <a:spcBef>
                <a:spcPts val="0"/>
              </a:spcBef>
              <a:spcAft>
                <a:spcPts val="0"/>
              </a:spcAft>
              <a:buSzPts val="1100"/>
              <a:buChar char="●"/>
            </a:pPr>
            <a:r>
              <a:rPr lang="fr"/>
              <a:t>DTI measures this directional movement to infer the organization of brain tissue.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40d84180e9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40d84180e9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Anisotropy simply means that something behaves differently depending on the direction.</a:t>
            </a:r>
            <a:endParaRPr/>
          </a:p>
          <a:p>
            <a:pPr indent="-298450" lvl="0" marL="457200" rtl="0" algn="l">
              <a:spcBef>
                <a:spcPts val="0"/>
              </a:spcBef>
              <a:spcAft>
                <a:spcPts val="0"/>
              </a:spcAft>
              <a:buSzPts val="1100"/>
              <a:buChar char="●"/>
            </a:pPr>
            <a:r>
              <a:rPr lang="fr"/>
              <a:t>In white matter, because of the alignment of fibers and myelination, water moves more easily along the fibers than across them.</a:t>
            </a:r>
            <a:endParaRPr/>
          </a:p>
          <a:p>
            <a:pPr indent="-298450" lvl="0" marL="457200" rtl="0" algn="l">
              <a:spcBef>
                <a:spcPts val="0"/>
              </a:spcBef>
              <a:spcAft>
                <a:spcPts val="0"/>
              </a:spcAft>
              <a:buSzPts val="1100"/>
              <a:buChar char="●"/>
            </a:pPr>
            <a:r>
              <a:rPr lang="fr"/>
              <a:t>High fiber density and good alignment increase this directional movement (high anisotropy).</a:t>
            </a:r>
            <a:endParaRPr/>
          </a:p>
          <a:p>
            <a:pPr indent="-298450" lvl="0" marL="457200" rtl="0" algn="l">
              <a:spcBef>
                <a:spcPts val="0"/>
              </a:spcBef>
              <a:spcAft>
                <a:spcPts val="0"/>
              </a:spcAft>
              <a:buSzPts val="1100"/>
              <a:buChar char="●"/>
            </a:pPr>
            <a:r>
              <a:rPr lang="fr"/>
              <a:t>Measuring anisotropy helps us assess neural pathway integrity — healthy fibers show strong anisotropy; damaged fibers show reduced anisotropy.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0d84180e9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0d84180e9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508f6a4ef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508f6a4ef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MRI is great at detecting hydrogen atoms, because they are everywhere in the body, and they have a special property: each hydrogen nucleus (a single proton) acts like a tiny magnet.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508f6a4ef8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508f6a4ef8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fr"/>
              <a:t>Hydrogen protons align to the </a:t>
            </a:r>
            <a:r>
              <a:rPr lang="fr"/>
              <a:t>magnetic field (in parallel or anti-parallel direction) and spin around.</a:t>
            </a:r>
            <a:endParaRPr/>
          </a:p>
          <a:p>
            <a:pPr indent="-298450" lvl="0" marL="457200" rtl="0" algn="l">
              <a:spcBef>
                <a:spcPts val="0"/>
              </a:spcBef>
              <a:spcAft>
                <a:spcPts val="0"/>
              </a:spcAft>
              <a:buSzPts val="1100"/>
              <a:buChar char="●"/>
            </a:pPr>
            <a:r>
              <a:rPr lang="fr"/>
              <a:t>We modify the MRI sequence by adding two strong gradient pulses: one that 'labels' the position of water molecules, and another that tries to 'read' their new position after a short delay.</a:t>
            </a:r>
            <a:endParaRPr/>
          </a:p>
          <a:p>
            <a:pPr indent="-298450" lvl="0" marL="457200" rtl="0" algn="l">
              <a:spcBef>
                <a:spcPts val="0"/>
              </a:spcBef>
              <a:spcAft>
                <a:spcPts val="0"/>
              </a:spcAft>
              <a:buSzPts val="1100"/>
              <a:buChar char="●"/>
            </a:pPr>
            <a:r>
              <a:rPr lang="fr"/>
              <a:t>If a water molecule stays in place, the two gradients cancel out, and there's no signal loss.</a:t>
            </a:r>
            <a:endParaRPr/>
          </a:p>
          <a:p>
            <a:pPr indent="-298450" lvl="0" marL="457200" rtl="0" algn="l">
              <a:spcBef>
                <a:spcPts val="0"/>
              </a:spcBef>
              <a:spcAft>
                <a:spcPts val="0"/>
              </a:spcAft>
              <a:buSzPts val="1100"/>
              <a:buChar char="●"/>
            </a:pPr>
            <a:r>
              <a:rPr lang="fr"/>
              <a:t>How ? Gradient pulses == add extra magnetic fields across space, so that hydrogen atoms at different locations experience slightly different magnetic fields for a moment.</a:t>
            </a:r>
            <a:endParaRPr/>
          </a:p>
          <a:p>
            <a:pPr indent="-298450" lvl="0" marL="457200" rtl="0" algn="l">
              <a:spcBef>
                <a:spcPts val="0"/>
              </a:spcBef>
              <a:spcAft>
                <a:spcPts val="0"/>
              </a:spcAft>
              <a:buSzPts val="1100"/>
              <a:buChar char="●"/>
            </a:pPr>
            <a:r>
              <a:rPr lang="fr"/>
              <a:t>Because the local magnetic field changes, the Larmor frequency (= Their phase (the position in their spin cycle) shifts.) of the protons changes a little bit depending on their position.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omments" Target="../comments/comment5.xml"/><Relationship Id="rId4" Type="http://schemas.openxmlformats.org/officeDocument/2006/relationships/image" Target="../media/image19.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6.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7.xml"/><Relationship Id="rId4" Type="http://schemas.openxmlformats.org/officeDocument/2006/relationships/image" Target="../media/image7.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omments" Target="../comments/commen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a:t>Diffusion Tensor Imaging </a:t>
            </a:r>
            <a:endParaRPr/>
          </a:p>
          <a:p>
            <a:pPr indent="0" lvl="0" marL="0" rtl="0" algn="ctr">
              <a:spcBef>
                <a:spcPts val="0"/>
              </a:spcBef>
              <a:spcAft>
                <a:spcPts val="0"/>
              </a:spcAft>
              <a:buNone/>
            </a:pPr>
            <a:r>
              <a:rPr lang="fr"/>
              <a:t>of the Brain</a:t>
            </a:r>
            <a:endParaRPr/>
          </a:p>
        </p:txBody>
      </p:sp>
      <p:sp>
        <p:nvSpPr>
          <p:cNvPr id="64" name="Google Shape;64;p13"/>
          <p:cNvSpPr txBox="1"/>
          <p:nvPr>
            <p:ph idx="1" type="subTitle"/>
          </p:nvPr>
        </p:nvSpPr>
        <p:spPr>
          <a:xfrm>
            <a:off x="1680300" y="3049450"/>
            <a:ext cx="5783400" cy="1314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fr" sz="1600">
                <a:solidFill>
                  <a:srgbClr val="B6D7A8"/>
                </a:solidFill>
              </a:rPr>
              <a:t>Neuroscience Foundations for Engineers</a:t>
            </a:r>
            <a:endParaRPr sz="1600">
              <a:solidFill>
                <a:srgbClr val="B6D7A8"/>
              </a:solidFill>
            </a:endParaRPr>
          </a:p>
          <a:p>
            <a:pPr indent="0" lvl="0" marL="0" rtl="0" algn="ctr">
              <a:lnSpc>
                <a:spcPct val="80000"/>
              </a:lnSpc>
              <a:spcBef>
                <a:spcPts val="0"/>
              </a:spcBef>
              <a:spcAft>
                <a:spcPts val="0"/>
              </a:spcAft>
              <a:buSzPts val="275"/>
              <a:buNone/>
            </a:pPr>
            <a:r>
              <a:t/>
            </a:r>
            <a:endParaRPr sz="1300">
              <a:solidFill>
                <a:schemeClr val="dk1"/>
              </a:solidFill>
            </a:endParaRPr>
          </a:p>
          <a:p>
            <a:pPr indent="0" lvl="0" marL="0" rtl="0" algn="ctr">
              <a:lnSpc>
                <a:spcPct val="80000"/>
              </a:lnSpc>
              <a:spcBef>
                <a:spcPts val="0"/>
              </a:spcBef>
              <a:spcAft>
                <a:spcPts val="0"/>
              </a:spcAft>
              <a:buSzPts val="275"/>
              <a:buNone/>
            </a:pPr>
            <a:r>
              <a:rPr lang="fr" sz="1300">
                <a:solidFill>
                  <a:schemeClr val="dk1"/>
                </a:solidFill>
              </a:rPr>
              <a:t>Alexandre Carel - Chiara Candiotti</a:t>
            </a:r>
            <a:endParaRPr sz="1300">
              <a:solidFill>
                <a:schemeClr val="dk1"/>
              </a:solidFill>
            </a:endParaRPr>
          </a:p>
          <a:p>
            <a:pPr indent="0" lvl="0" marL="0" rtl="0" algn="ctr">
              <a:lnSpc>
                <a:spcPct val="80000"/>
              </a:lnSpc>
              <a:spcBef>
                <a:spcPts val="0"/>
              </a:spcBef>
              <a:spcAft>
                <a:spcPts val="0"/>
              </a:spcAft>
              <a:buSzPts val="275"/>
              <a:buNone/>
            </a:pPr>
            <a:r>
              <a:t/>
            </a:r>
            <a:endParaRPr sz="1300">
              <a:solidFill>
                <a:schemeClr val="dk1"/>
              </a:solidFill>
            </a:endParaRPr>
          </a:p>
          <a:p>
            <a:pPr indent="0" lvl="0" marL="0" rtl="0" algn="ctr">
              <a:lnSpc>
                <a:spcPct val="80000"/>
              </a:lnSpc>
              <a:spcBef>
                <a:spcPts val="0"/>
              </a:spcBef>
              <a:spcAft>
                <a:spcPts val="0"/>
              </a:spcAft>
              <a:buSzPts val="275"/>
              <a:buNone/>
            </a:pPr>
            <a:r>
              <a:rPr lang="fr" sz="1300">
                <a:solidFill>
                  <a:schemeClr val="dk1"/>
                </a:solidFill>
              </a:rPr>
              <a:t>April, 28th 2025</a:t>
            </a:r>
            <a:endParaRPr sz="13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5 - Diffusion-Weighted Imaging (DWI)</a:t>
            </a:r>
            <a:endParaRPr/>
          </a:p>
        </p:txBody>
      </p:sp>
      <p:sp>
        <p:nvSpPr>
          <p:cNvPr id="132" name="Google Shape;132;p22"/>
          <p:cNvSpPr txBox="1"/>
          <p:nvPr/>
        </p:nvSpPr>
        <p:spPr>
          <a:xfrm>
            <a:off x="3919225" y="4443850"/>
            <a:ext cx="4579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Psyched!, https://www.youtube.com/watch?v=Be51OqnBbdc</a:t>
            </a:r>
            <a:endParaRPr/>
          </a:p>
        </p:txBody>
      </p:sp>
      <p:sp>
        <p:nvSpPr>
          <p:cNvPr id="133" name="Google Shape;133;p22"/>
          <p:cNvSpPr txBox="1"/>
          <p:nvPr/>
        </p:nvSpPr>
        <p:spPr>
          <a:xfrm>
            <a:off x="387900" y="1502800"/>
            <a:ext cx="53751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After second gradient hydrogen</a:t>
            </a:r>
            <a:endParaRPr sz="1800">
              <a:solidFill>
                <a:schemeClr val="dk1"/>
              </a:solidFill>
              <a:latin typeface="Roboto"/>
              <a:ea typeface="Roboto"/>
              <a:cs typeface="Roboto"/>
              <a:sym typeface="Roboto"/>
            </a:endParaRPr>
          </a:p>
        </p:txBody>
      </p:sp>
      <p:pic>
        <p:nvPicPr>
          <p:cNvPr id="134" name="Google Shape;134;p22"/>
          <p:cNvPicPr preferRelativeResize="0"/>
          <p:nvPr/>
        </p:nvPicPr>
        <p:blipFill>
          <a:blip r:embed="rId3">
            <a:alphaModFix/>
          </a:blip>
          <a:stretch>
            <a:fillRect/>
          </a:stretch>
        </p:blipFill>
        <p:spPr>
          <a:xfrm>
            <a:off x="2478150" y="2116900"/>
            <a:ext cx="5724268" cy="2174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6 - </a:t>
            </a:r>
            <a:r>
              <a:rPr lang="fr" sz="2700">
                <a:latin typeface="Roboto"/>
                <a:ea typeface="Roboto"/>
                <a:cs typeface="Roboto"/>
                <a:sym typeface="Roboto"/>
              </a:rPr>
              <a:t>Key Measures Derived from the Diffusion Tensor</a:t>
            </a:r>
            <a:endParaRPr sz="3900"/>
          </a:p>
        </p:txBody>
      </p:sp>
      <p:sp>
        <p:nvSpPr>
          <p:cNvPr id="140" name="Google Shape;140;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Char char="-"/>
            </a:pPr>
            <a:r>
              <a:rPr b="1" lang="fr" sz="1700">
                <a:latin typeface="Arial"/>
                <a:ea typeface="Arial"/>
                <a:cs typeface="Arial"/>
                <a:sym typeface="Arial"/>
              </a:rPr>
              <a:t>Mean Diffusivity (MD):</a:t>
            </a:r>
            <a:r>
              <a:rPr lang="fr" sz="1700">
                <a:latin typeface="Arial"/>
                <a:ea typeface="Arial"/>
                <a:cs typeface="Arial"/>
                <a:sym typeface="Arial"/>
              </a:rPr>
              <a:t> Average rate of diffusion across all directions.</a:t>
            </a:r>
            <a:endParaRPr sz="1700">
              <a:latin typeface="Arial"/>
              <a:ea typeface="Arial"/>
              <a:cs typeface="Arial"/>
              <a:sym typeface="Arial"/>
            </a:endParaRPr>
          </a:p>
          <a:p>
            <a:pPr indent="-381000" lvl="0" marL="457200" rtl="0" algn="l">
              <a:spcBef>
                <a:spcPts val="0"/>
              </a:spcBef>
              <a:spcAft>
                <a:spcPts val="0"/>
              </a:spcAft>
              <a:buSzPts val="2400"/>
              <a:buChar char="-"/>
            </a:pPr>
            <a:r>
              <a:rPr b="1" lang="fr" sz="1700">
                <a:latin typeface="Arial"/>
                <a:ea typeface="Arial"/>
                <a:cs typeface="Arial"/>
                <a:sym typeface="Arial"/>
              </a:rPr>
              <a:t>Fractional Anisotropy</a:t>
            </a:r>
            <a:r>
              <a:rPr b="1" lang="fr" sz="1700">
                <a:latin typeface="Arial"/>
                <a:ea typeface="Arial"/>
                <a:cs typeface="Arial"/>
                <a:sym typeface="Arial"/>
              </a:rPr>
              <a:t> (FA):</a:t>
            </a:r>
            <a:r>
              <a:rPr lang="fr" sz="1700">
                <a:latin typeface="Arial"/>
                <a:ea typeface="Arial"/>
                <a:cs typeface="Arial"/>
                <a:sym typeface="Arial"/>
              </a:rPr>
              <a:t> Measure of directional dependence (degree of anisotropy).</a:t>
            </a:r>
            <a:endParaRPr sz="1700">
              <a:latin typeface="Arial"/>
              <a:ea typeface="Arial"/>
              <a:cs typeface="Arial"/>
              <a:sym typeface="Arial"/>
            </a:endParaRPr>
          </a:p>
          <a:p>
            <a:pPr indent="-381000" lvl="0" marL="457200" rtl="0" algn="l">
              <a:spcBef>
                <a:spcPts val="0"/>
              </a:spcBef>
              <a:spcAft>
                <a:spcPts val="0"/>
              </a:spcAft>
              <a:buSzPts val="2400"/>
              <a:buChar char="-"/>
            </a:pPr>
            <a:r>
              <a:rPr b="1" lang="fr" sz="1700">
                <a:latin typeface="Arial"/>
                <a:ea typeface="Arial"/>
                <a:cs typeface="Arial"/>
                <a:sym typeface="Arial"/>
              </a:rPr>
              <a:t>Axial Diffusivity (Da):</a:t>
            </a:r>
            <a:r>
              <a:rPr lang="fr" sz="1700">
                <a:latin typeface="Arial"/>
                <a:ea typeface="Arial"/>
                <a:cs typeface="Arial"/>
                <a:sym typeface="Arial"/>
              </a:rPr>
              <a:t> Diffusion along the primary axis of the fibers.</a:t>
            </a:r>
            <a:endParaRPr sz="1700">
              <a:latin typeface="Arial"/>
              <a:ea typeface="Arial"/>
              <a:cs typeface="Arial"/>
              <a:sym typeface="Arial"/>
            </a:endParaRPr>
          </a:p>
          <a:p>
            <a:pPr indent="-381000" lvl="0" marL="457200" rtl="0" algn="l">
              <a:spcBef>
                <a:spcPts val="0"/>
              </a:spcBef>
              <a:spcAft>
                <a:spcPts val="0"/>
              </a:spcAft>
              <a:buSzPts val="2400"/>
              <a:buChar char="-"/>
            </a:pPr>
            <a:r>
              <a:rPr b="1" lang="fr" sz="1700">
                <a:latin typeface="Arial"/>
                <a:ea typeface="Arial"/>
                <a:cs typeface="Arial"/>
                <a:sym typeface="Arial"/>
              </a:rPr>
              <a:t>Radial Diffusivity (Dr):</a:t>
            </a:r>
            <a:r>
              <a:rPr lang="fr" sz="1700">
                <a:latin typeface="Arial"/>
                <a:ea typeface="Arial"/>
                <a:cs typeface="Arial"/>
                <a:sym typeface="Arial"/>
              </a:rPr>
              <a:t> Diffusion perpendicular to the fibers.</a:t>
            </a:r>
            <a:endParaRPr sz="17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6 - </a:t>
            </a:r>
            <a:r>
              <a:rPr lang="fr" sz="2700">
                <a:latin typeface="Roboto"/>
                <a:ea typeface="Roboto"/>
                <a:cs typeface="Roboto"/>
                <a:sym typeface="Roboto"/>
              </a:rPr>
              <a:t>Key Measures Derived from the Diffusion Tensor</a:t>
            </a:r>
            <a:endParaRPr sz="3900"/>
          </a:p>
        </p:txBody>
      </p:sp>
      <p:pic>
        <p:nvPicPr>
          <p:cNvPr id="146" name="Google Shape;146;p24" title="Capture d’écran 2025-03-15 à 21.48.19.png"/>
          <p:cNvPicPr preferRelativeResize="0"/>
          <p:nvPr/>
        </p:nvPicPr>
        <p:blipFill rotWithShape="1">
          <a:blip r:embed="rId4">
            <a:alphaModFix/>
          </a:blip>
          <a:srcRect b="0" l="8282" r="0" t="0"/>
          <a:stretch/>
        </p:blipFill>
        <p:spPr>
          <a:xfrm>
            <a:off x="5334325" y="1401425"/>
            <a:ext cx="3099749" cy="2153950"/>
          </a:xfrm>
          <a:prstGeom prst="rect">
            <a:avLst/>
          </a:prstGeom>
          <a:noFill/>
          <a:ln>
            <a:noFill/>
          </a:ln>
        </p:spPr>
      </p:pic>
      <p:pic>
        <p:nvPicPr>
          <p:cNvPr id="147" name="Google Shape;147;p24" title="Capture d’écran 2025-03-15 à 21.41.02.png"/>
          <p:cNvPicPr preferRelativeResize="0"/>
          <p:nvPr/>
        </p:nvPicPr>
        <p:blipFill>
          <a:blip r:embed="rId5">
            <a:alphaModFix/>
          </a:blip>
          <a:stretch>
            <a:fillRect/>
          </a:stretch>
        </p:blipFill>
        <p:spPr>
          <a:xfrm>
            <a:off x="491975" y="1401425"/>
            <a:ext cx="4349151" cy="2883350"/>
          </a:xfrm>
          <a:prstGeom prst="rect">
            <a:avLst/>
          </a:prstGeom>
          <a:noFill/>
          <a:ln>
            <a:noFill/>
          </a:ln>
        </p:spPr>
      </p:pic>
      <p:sp>
        <p:nvSpPr>
          <p:cNvPr id="148" name="Google Shape;148;p24"/>
          <p:cNvSpPr txBox="1"/>
          <p:nvPr/>
        </p:nvSpPr>
        <p:spPr>
          <a:xfrm>
            <a:off x="5384200" y="3971675"/>
            <a:ext cx="30000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Danielle D. DeSouza</a:t>
            </a:r>
            <a:r>
              <a:rPr i="1" lang="fr" sz="1100"/>
              <a:t>, </a:t>
            </a:r>
            <a:r>
              <a:rPr i="1" lang="fr" sz="1100"/>
              <a:t>https://www.researchgate.net/figure/Schematic-representation-of-diffusion-tensor-images-DTI-derived-metrics-A-schematic_fig5_309307463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6 - </a:t>
            </a:r>
            <a:r>
              <a:rPr lang="fr" sz="2700">
                <a:latin typeface="Roboto"/>
                <a:ea typeface="Roboto"/>
                <a:cs typeface="Roboto"/>
                <a:sym typeface="Roboto"/>
              </a:rPr>
              <a:t>Key Measures Derived from the Diffusion Tensor</a:t>
            </a:r>
            <a:endParaRPr sz="3900"/>
          </a:p>
        </p:txBody>
      </p:sp>
      <p:sp>
        <p:nvSpPr>
          <p:cNvPr id="154" name="Google Shape;154;p25"/>
          <p:cNvSpPr txBox="1"/>
          <p:nvPr/>
        </p:nvSpPr>
        <p:spPr>
          <a:xfrm>
            <a:off x="4453875" y="4103950"/>
            <a:ext cx="3877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a:t>
            </a:r>
            <a:r>
              <a:rPr i="1" lang="fr" sz="1100"/>
              <a:t>Andrew L Alexander</a:t>
            </a:r>
            <a:r>
              <a:rPr i="1" lang="fr" sz="1100"/>
              <a:t>, </a:t>
            </a:r>
            <a:r>
              <a:rPr i="1" lang="fr" sz="1100"/>
              <a:t>https://pubmed.ncbi.nlm.nih.gov/17599699/</a:t>
            </a:r>
            <a:endParaRPr/>
          </a:p>
        </p:txBody>
      </p:sp>
      <p:pic>
        <p:nvPicPr>
          <p:cNvPr id="155" name="Google Shape;155;p25" title="Capture d’écran 2025-03-15 à 21.45.38.png"/>
          <p:cNvPicPr preferRelativeResize="0"/>
          <p:nvPr/>
        </p:nvPicPr>
        <p:blipFill>
          <a:blip r:embed="rId4">
            <a:alphaModFix/>
          </a:blip>
          <a:stretch>
            <a:fillRect/>
          </a:stretch>
        </p:blipFill>
        <p:spPr>
          <a:xfrm>
            <a:off x="1841975" y="1144125"/>
            <a:ext cx="2365250" cy="3821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6 - </a:t>
            </a:r>
            <a:r>
              <a:rPr lang="fr" sz="2700">
                <a:latin typeface="Roboto"/>
                <a:ea typeface="Roboto"/>
                <a:cs typeface="Roboto"/>
                <a:sym typeface="Roboto"/>
              </a:rPr>
              <a:t>Key Measures Derived from the Diffusion Tensor</a:t>
            </a:r>
            <a:endParaRPr sz="3900"/>
          </a:p>
        </p:txBody>
      </p:sp>
      <p:sp>
        <p:nvSpPr>
          <p:cNvPr id="161" name="Google Shape;161;p26"/>
          <p:cNvSpPr txBox="1"/>
          <p:nvPr/>
        </p:nvSpPr>
        <p:spPr>
          <a:xfrm>
            <a:off x="2633400" y="4068150"/>
            <a:ext cx="5053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Do Tromp</a:t>
            </a:r>
            <a:r>
              <a:rPr i="1" lang="fr" sz="1100"/>
              <a:t>, </a:t>
            </a:r>
            <a:r>
              <a:rPr i="1" lang="fr" sz="1100"/>
              <a:t>https://www.diffusion-imaging.com/2015/10/what-is-diffusion-tensor.html</a:t>
            </a:r>
            <a:endParaRPr/>
          </a:p>
        </p:txBody>
      </p:sp>
      <p:pic>
        <p:nvPicPr>
          <p:cNvPr id="162" name="Google Shape;162;p26" title="Capture d’écran 2025-03-15 à 21.46.20.png"/>
          <p:cNvPicPr preferRelativeResize="0"/>
          <p:nvPr/>
        </p:nvPicPr>
        <p:blipFill>
          <a:blip r:embed="rId4">
            <a:alphaModFix/>
          </a:blip>
          <a:stretch>
            <a:fillRect/>
          </a:stretch>
        </p:blipFill>
        <p:spPr>
          <a:xfrm>
            <a:off x="387903" y="1368175"/>
            <a:ext cx="3765200" cy="2475925"/>
          </a:xfrm>
          <a:prstGeom prst="rect">
            <a:avLst/>
          </a:prstGeom>
          <a:noFill/>
          <a:ln>
            <a:noFill/>
          </a:ln>
        </p:spPr>
      </p:pic>
      <p:pic>
        <p:nvPicPr>
          <p:cNvPr id="163" name="Google Shape;163;p26" title="Capture d’écran 2025-03-15 à 21.46.59.png"/>
          <p:cNvPicPr preferRelativeResize="0"/>
          <p:nvPr/>
        </p:nvPicPr>
        <p:blipFill>
          <a:blip r:embed="rId5">
            <a:alphaModFix/>
          </a:blip>
          <a:stretch>
            <a:fillRect/>
          </a:stretch>
        </p:blipFill>
        <p:spPr>
          <a:xfrm>
            <a:off x="4302825" y="1794787"/>
            <a:ext cx="4751726" cy="155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7 - </a:t>
            </a:r>
            <a:r>
              <a:rPr lang="fr"/>
              <a:t>White Matter Tractography</a:t>
            </a:r>
            <a:endParaRPr/>
          </a:p>
        </p:txBody>
      </p:sp>
      <p:pic>
        <p:nvPicPr>
          <p:cNvPr id="169" name="Google Shape;169;p27"/>
          <p:cNvPicPr preferRelativeResize="0"/>
          <p:nvPr/>
        </p:nvPicPr>
        <p:blipFill>
          <a:blip r:embed="rId3">
            <a:alphaModFix/>
          </a:blip>
          <a:stretch>
            <a:fillRect/>
          </a:stretch>
        </p:blipFill>
        <p:spPr>
          <a:xfrm>
            <a:off x="3919225" y="1948113"/>
            <a:ext cx="2005475" cy="2313350"/>
          </a:xfrm>
          <a:prstGeom prst="rect">
            <a:avLst/>
          </a:prstGeom>
          <a:noFill/>
          <a:ln>
            <a:noFill/>
          </a:ln>
        </p:spPr>
      </p:pic>
      <p:pic>
        <p:nvPicPr>
          <p:cNvPr id="170" name="Google Shape;170;p27"/>
          <p:cNvPicPr preferRelativeResize="0"/>
          <p:nvPr/>
        </p:nvPicPr>
        <p:blipFill>
          <a:blip r:embed="rId4">
            <a:alphaModFix/>
          </a:blip>
          <a:stretch>
            <a:fillRect/>
          </a:stretch>
        </p:blipFill>
        <p:spPr>
          <a:xfrm>
            <a:off x="6342675" y="1961925"/>
            <a:ext cx="2005475" cy="2285721"/>
          </a:xfrm>
          <a:prstGeom prst="rect">
            <a:avLst/>
          </a:prstGeom>
          <a:noFill/>
          <a:ln>
            <a:noFill/>
          </a:ln>
        </p:spPr>
      </p:pic>
      <p:sp>
        <p:nvSpPr>
          <p:cNvPr id="171" name="Google Shape;171;p27"/>
          <p:cNvSpPr txBox="1"/>
          <p:nvPr/>
        </p:nvSpPr>
        <p:spPr>
          <a:xfrm>
            <a:off x="3919225" y="4443850"/>
            <a:ext cx="4579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Jennifer Muller</a:t>
            </a:r>
            <a:r>
              <a:rPr i="1" lang="fr" sz="1100"/>
              <a:t>, </a:t>
            </a:r>
            <a:r>
              <a:rPr i="1" lang="fr" sz="1100"/>
              <a:t>https://thejns.org/view/journals/j-neurosurg/131/5/article-p1520.xml</a:t>
            </a:r>
            <a:endParaRPr/>
          </a:p>
        </p:txBody>
      </p:sp>
      <p:sp>
        <p:nvSpPr>
          <p:cNvPr id="172" name="Google Shape;172;p27"/>
          <p:cNvSpPr txBox="1"/>
          <p:nvPr/>
        </p:nvSpPr>
        <p:spPr>
          <a:xfrm>
            <a:off x="387900" y="1502800"/>
            <a:ext cx="3452700" cy="17361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Follows principal diffusion directions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Two main methods</a:t>
            </a:r>
            <a:endParaRPr sz="1800">
              <a:solidFill>
                <a:schemeClr val="dk1"/>
              </a:solidFill>
              <a:latin typeface="Roboto"/>
              <a:ea typeface="Roboto"/>
              <a:cs typeface="Roboto"/>
              <a:sym typeface="Roboto"/>
            </a:endParaRPr>
          </a:p>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Helps map brain connectivity networks</a:t>
            </a:r>
            <a:endParaRPr sz="18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r"/>
              <a:t>8 - </a:t>
            </a:r>
            <a:r>
              <a:rPr lang="fr"/>
              <a:t>Interpretation of DTI measures in various pathologies</a:t>
            </a:r>
            <a:endParaRPr/>
          </a:p>
        </p:txBody>
      </p:sp>
      <p:pic>
        <p:nvPicPr>
          <p:cNvPr id="178" name="Google Shape;178;p28"/>
          <p:cNvPicPr preferRelativeResize="0"/>
          <p:nvPr/>
        </p:nvPicPr>
        <p:blipFill>
          <a:blip r:embed="rId3">
            <a:alphaModFix/>
          </a:blip>
          <a:stretch>
            <a:fillRect/>
          </a:stretch>
        </p:blipFill>
        <p:spPr>
          <a:xfrm>
            <a:off x="3618275" y="1262825"/>
            <a:ext cx="4859575" cy="3180175"/>
          </a:xfrm>
          <a:prstGeom prst="rect">
            <a:avLst/>
          </a:prstGeom>
          <a:noFill/>
          <a:ln>
            <a:noFill/>
          </a:ln>
        </p:spPr>
      </p:pic>
      <p:sp>
        <p:nvSpPr>
          <p:cNvPr id="179" name="Google Shape;179;p28"/>
          <p:cNvSpPr txBox="1"/>
          <p:nvPr/>
        </p:nvSpPr>
        <p:spPr>
          <a:xfrm>
            <a:off x="387900" y="1686850"/>
            <a:ext cx="30000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Tissue damage</a:t>
            </a:r>
            <a:endParaRPr sz="1800">
              <a:solidFill>
                <a:schemeClr val="dk1"/>
              </a:solidFill>
              <a:latin typeface="Roboto"/>
              <a:ea typeface="Roboto"/>
              <a:cs typeface="Roboto"/>
              <a:sym typeface="Roboto"/>
            </a:endParaRPr>
          </a:p>
          <a:p>
            <a:pPr indent="0" lvl="0" marL="457200" rtl="0" algn="l">
              <a:lnSpc>
                <a:spcPct val="115000"/>
              </a:lnSpc>
              <a:spcBef>
                <a:spcPts val="1200"/>
              </a:spcBef>
              <a:spcAft>
                <a:spcPts val="1200"/>
              </a:spcAft>
              <a:buNone/>
            </a:pPr>
            <a:r>
              <a:rPr lang="fr" sz="1800">
                <a:solidFill>
                  <a:schemeClr val="dk1"/>
                </a:solidFill>
                <a:latin typeface="Roboto"/>
                <a:ea typeface="Roboto"/>
                <a:cs typeface="Roboto"/>
                <a:sym typeface="Roboto"/>
              </a:rPr>
              <a:t>→ Change in </a:t>
            </a:r>
            <a:r>
              <a:rPr i="1" lang="fr" sz="1800">
                <a:solidFill>
                  <a:schemeClr val="dk1"/>
                </a:solidFill>
                <a:latin typeface="Roboto"/>
                <a:ea typeface="Roboto"/>
                <a:cs typeface="Roboto"/>
                <a:sym typeface="Roboto"/>
              </a:rPr>
              <a:t>Fractional Anisotropy </a:t>
            </a:r>
            <a:r>
              <a:rPr lang="fr" sz="1800">
                <a:solidFill>
                  <a:schemeClr val="dk1"/>
                </a:solidFill>
                <a:latin typeface="Roboto"/>
                <a:ea typeface="Roboto"/>
                <a:cs typeface="Roboto"/>
                <a:sym typeface="Roboto"/>
              </a:rPr>
              <a:t>(FA)</a:t>
            </a:r>
            <a:endParaRPr sz="1800">
              <a:solidFill>
                <a:schemeClr val="dk1"/>
              </a:solidFill>
              <a:latin typeface="Roboto"/>
              <a:ea typeface="Roboto"/>
              <a:cs typeface="Roboto"/>
              <a:sym typeface="Roboto"/>
            </a:endParaRPr>
          </a:p>
        </p:txBody>
      </p:sp>
      <p:sp>
        <p:nvSpPr>
          <p:cNvPr id="180" name="Google Shape;180;p28"/>
          <p:cNvSpPr txBox="1"/>
          <p:nvPr/>
        </p:nvSpPr>
        <p:spPr>
          <a:xfrm>
            <a:off x="3524400" y="4443000"/>
            <a:ext cx="5231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Chase R. Figley</a:t>
            </a:r>
            <a:r>
              <a:rPr i="1" lang="fr" sz="1100"/>
              <a:t>, </a:t>
            </a:r>
            <a:r>
              <a:rPr i="1" lang="fr" sz="1100"/>
              <a:t>https://www.frontiersin.org/journals/neuroscience/articles/10.3389/fnins.2021.799576/full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r"/>
              <a:t>8 - Interpretation of DTI measures in various pathologies</a:t>
            </a:r>
            <a:endParaRPr/>
          </a:p>
        </p:txBody>
      </p:sp>
      <p:sp>
        <p:nvSpPr>
          <p:cNvPr id="186" name="Google Shape;186;p29"/>
          <p:cNvSpPr txBox="1"/>
          <p:nvPr/>
        </p:nvSpPr>
        <p:spPr>
          <a:xfrm>
            <a:off x="387900" y="1686850"/>
            <a:ext cx="30000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Demyelination</a:t>
            </a:r>
            <a:endParaRPr sz="1800">
              <a:solidFill>
                <a:schemeClr val="dk1"/>
              </a:solidFill>
              <a:latin typeface="Roboto"/>
              <a:ea typeface="Roboto"/>
              <a:cs typeface="Roboto"/>
              <a:sym typeface="Roboto"/>
            </a:endParaRPr>
          </a:p>
          <a:p>
            <a:pPr indent="0" lvl="0" marL="457200" rtl="0" algn="l">
              <a:lnSpc>
                <a:spcPct val="115000"/>
              </a:lnSpc>
              <a:spcBef>
                <a:spcPts val="1200"/>
              </a:spcBef>
              <a:spcAft>
                <a:spcPts val="1200"/>
              </a:spcAft>
              <a:buNone/>
            </a:pPr>
            <a:r>
              <a:rPr lang="fr" sz="1800">
                <a:solidFill>
                  <a:schemeClr val="dk1"/>
                </a:solidFill>
                <a:latin typeface="Roboto"/>
                <a:ea typeface="Roboto"/>
                <a:cs typeface="Roboto"/>
                <a:sym typeface="Roboto"/>
              </a:rPr>
              <a:t>→ Increase in </a:t>
            </a:r>
            <a:r>
              <a:rPr i="1" lang="fr" sz="1800">
                <a:solidFill>
                  <a:schemeClr val="dk1"/>
                </a:solidFill>
                <a:latin typeface="Roboto"/>
                <a:ea typeface="Roboto"/>
                <a:cs typeface="Roboto"/>
                <a:sym typeface="Roboto"/>
              </a:rPr>
              <a:t>Radial Diffusivity</a:t>
            </a:r>
            <a:r>
              <a:rPr i="1" lang="fr" sz="1800">
                <a:solidFill>
                  <a:schemeClr val="dk1"/>
                </a:solidFill>
                <a:latin typeface="Roboto"/>
                <a:ea typeface="Roboto"/>
                <a:cs typeface="Roboto"/>
                <a:sym typeface="Roboto"/>
              </a:rPr>
              <a:t> </a:t>
            </a:r>
            <a:r>
              <a:rPr lang="fr" sz="1800">
                <a:solidFill>
                  <a:schemeClr val="dk1"/>
                </a:solidFill>
                <a:latin typeface="Roboto"/>
                <a:ea typeface="Roboto"/>
                <a:cs typeface="Roboto"/>
                <a:sym typeface="Roboto"/>
              </a:rPr>
              <a:t>(RD)</a:t>
            </a:r>
            <a:endParaRPr sz="1800">
              <a:solidFill>
                <a:schemeClr val="dk1"/>
              </a:solidFill>
              <a:latin typeface="Roboto"/>
              <a:ea typeface="Roboto"/>
              <a:cs typeface="Roboto"/>
              <a:sym typeface="Roboto"/>
            </a:endParaRPr>
          </a:p>
        </p:txBody>
      </p:sp>
      <p:sp>
        <p:nvSpPr>
          <p:cNvPr id="187" name="Google Shape;187;p29"/>
          <p:cNvSpPr txBox="1"/>
          <p:nvPr/>
        </p:nvSpPr>
        <p:spPr>
          <a:xfrm>
            <a:off x="3208525" y="4189425"/>
            <a:ext cx="3198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No author mentioned, </a:t>
            </a:r>
            <a:r>
              <a:rPr i="1" lang="fr" sz="1100"/>
              <a:t>https://www.aurorahealthcare.org/services/neuroscience/neurology/neurological-conditions/neuromuscular-disorders/demyelinating-diseases</a:t>
            </a:r>
            <a:endParaRPr/>
          </a:p>
        </p:txBody>
      </p:sp>
      <p:pic>
        <p:nvPicPr>
          <p:cNvPr id="188" name="Google Shape;188;p29"/>
          <p:cNvPicPr preferRelativeResize="0"/>
          <p:nvPr/>
        </p:nvPicPr>
        <p:blipFill>
          <a:blip r:embed="rId3">
            <a:alphaModFix/>
          </a:blip>
          <a:stretch>
            <a:fillRect/>
          </a:stretch>
        </p:blipFill>
        <p:spPr>
          <a:xfrm>
            <a:off x="3533600" y="1074713"/>
            <a:ext cx="2548148" cy="29940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0"/>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fr"/>
              <a:t>8 - Interpretation of DTI measures in various pathologies</a:t>
            </a:r>
            <a:endParaRPr/>
          </a:p>
        </p:txBody>
      </p:sp>
      <p:sp>
        <p:nvSpPr>
          <p:cNvPr id="194" name="Google Shape;194;p30"/>
          <p:cNvSpPr txBox="1"/>
          <p:nvPr/>
        </p:nvSpPr>
        <p:spPr>
          <a:xfrm>
            <a:off x="387900" y="1686850"/>
            <a:ext cx="30000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Demyelination</a:t>
            </a:r>
            <a:endParaRPr sz="1800">
              <a:solidFill>
                <a:schemeClr val="dk1"/>
              </a:solidFill>
              <a:latin typeface="Roboto"/>
              <a:ea typeface="Roboto"/>
              <a:cs typeface="Roboto"/>
              <a:sym typeface="Roboto"/>
            </a:endParaRPr>
          </a:p>
          <a:p>
            <a:pPr indent="0" lvl="0" marL="457200" rtl="0" algn="l">
              <a:lnSpc>
                <a:spcPct val="115000"/>
              </a:lnSpc>
              <a:spcBef>
                <a:spcPts val="1200"/>
              </a:spcBef>
              <a:spcAft>
                <a:spcPts val="1200"/>
              </a:spcAft>
              <a:buNone/>
            </a:pPr>
            <a:r>
              <a:rPr lang="fr" sz="1800">
                <a:solidFill>
                  <a:schemeClr val="dk1"/>
                </a:solidFill>
                <a:latin typeface="Roboto"/>
                <a:ea typeface="Roboto"/>
                <a:cs typeface="Roboto"/>
                <a:sym typeface="Roboto"/>
              </a:rPr>
              <a:t>→ Increase in </a:t>
            </a:r>
            <a:r>
              <a:rPr i="1" lang="fr" sz="1800">
                <a:solidFill>
                  <a:schemeClr val="dk1"/>
                </a:solidFill>
                <a:latin typeface="Roboto"/>
                <a:ea typeface="Roboto"/>
                <a:cs typeface="Roboto"/>
                <a:sym typeface="Roboto"/>
              </a:rPr>
              <a:t>Radial Diffusivity </a:t>
            </a:r>
            <a:r>
              <a:rPr lang="fr" sz="1800">
                <a:solidFill>
                  <a:schemeClr val="dk1"/>
                </a:solidFill>
                <a:latin typeface="Roboto"/>
                <a:ea typeface="Roboto"/>
                <a:cs typeface="Roboto"/>
                <a:sym typeface="Roboto"/>
              </a:rPr>
              <a:t>(RD)</a:t>
            </a:r>
            <a:endParaRPr sz="1800">
              <a:solidFill>
                <a:schemeClr val="dk1"/>
              </a:solidFill>
              <a:latin typeface="Roboto"/>
              <a:ea typeface="Roboto"/>
              <a:cs typeface="Roboto"/>
              <a:sym typeface="Roboto"/>
            </a:endParaRPr>
          </a:p>
        </p:txBody>
      </p:sp>
      <p:sp>
        <p:nvSpPr>
          <p:cNvPr id="195" name="Google Shape;195;p30"/>
          <p:cNvSpPr txBox="1"/>
          <p:nvPr/>
        </p:nvSpPr>
        <p:spPr>
          <a:xfrm>
            <a:off x="3208525" y="4189425"/>
            <a:ext cx="3198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Wint Yan Aung</a:t>
            </a:r>
            <a:r>
              <a:rPr i="1" lang="fr" sz="1100"/>
              <a:t>, </a:t>
            </a:r>
            <a:r>
              <a:rPr i="1" lang="fr" sz="1100"/>
              <a:t>https://www.researchgate.net/figure/Working-model-summarizing-current-findings-of-axial-and-radial-diffusivity-changes-at_fig4_262055808</a:t>
            </a:r>
            <a:endParaRPr/>
          </a:p>
        </p:txBody>
      </p:sp>
      <p:pic>
        <p:nvPicPr>
          <p:cNvPr id="196" name="Google Shape;196;p30"/>
          <p:cNvPicPr preferRelativeResize="0"/>
          <p:nvPr/>
        </p:nvPicPr>
        <p:blipFill>
          <a:blip r:embed="rId3">
            <a:alphaModFix/>
          </a:blip>
          <a:stretch>
            <a:fillRect/>
          </a:stretch>
        </p:blipFill>
        <p:spPr>
          <a:xfrm>
            <a:off x="3392838" y="1156926"/>
            <a:ext cx="2829675" cy="2829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9 - </a:t>
            </a:r>
            <a:r>
              <a:rPr lang="fr"/>
              <a:t>Important clinical applications</a:t>
            </a:r>
            <a:endParaRPr/>
          </a:p>
        </p:txBody>
      </p:sp>
      <p:sp>
        <p:nvSpPr>
          <p:cNvPr id="202" name="Google Shape;202;p3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fr"/>
              <a:t>Pre-surgical planning</a:t>
            </a:r>
            <a:endParaRPr/>
          </a:p>
          <a:p>
            <a:pPr indent="-342900" lvl="0" marL="457200" rtl="0" algn="l">
              <a:spcBef>
                <a:spcPts val="0"/>
              </a:spcBef>
              <a:spcAft>
                <a:spcPts val="0"/>
              </a:spcAft>
              <a:buSzPts val="1800"/>
              <a:buChar char="❖"/>
            </a:pPr>
            <a:r>
              <a:rPr lang="fr"/>
              <a:t>Multiple sclerosis lesion mapping</a:t>
            </a:r>
            <a:endParaRPr/>
          </a:p>
          <a:p>
            <a:pPr indent="-342900" lvl="0" marL="457200" rtl="0" algn="l">
              <a:spcBef>
                <a:spcPts val="0"/>
              </a:spcBef>
              <a:spcAft>
                <a:spcPts val="0"/>
              </a:spcAft>
              <a:buSzPts val="1800"/>
              <a:buChar char="❖"/>
            </a:pPr>
            <a:r>
              <a:rPr lang="fr"/>
              <a:t>Brain development studies (particularly in children and adolescents).</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Table of contents</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30200" lvl="0" marL="457200" rtl="0" algn="l">
              <a:lnSpc>
                <a:spcPct val="85000"/>
              </a:lnSpc>
              <a:spcBef>
                <a:spcPts val="1200"/>
              </a:spcBef>
              <a:spcAft>
                <a:spcPts val="0"/>
              </a:spcAft>
              <a:buClr>
                <a:schemeClr val="dk1"/>
              </a:buClr>
              <a:buSzPts val="1600"/>
              <a:buFont typeface="Roboto Slab"/>
              <a:buAutoNum type="arabicPeriod"/>
            </a:pPr>
            <a:r>
              <a:rPr lang="fr" sz="1600">
                <a:latin typeface="Roboto Slab"/>
                <a:ea typeface="Roboto Slab"/>
                <a:cs typeface="Roboto Slab"/>
                <a:sym typeface="Roboto Slab"/>
              </a:rPr>
              <a:t>Introduction </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Biological principles of water diffusion in brain tissues</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Concept of Anisotropy in white matter</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The Diffusion Tensor </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DTI image acquisition techniques</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Key measures derived from the tensor </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White matter Tractography </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Interpretation of DTI measures in various pathologies</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Important clinical applications</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Role of DTI in Neurotherapeutics</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Limitations </a:t>
            </a:r>
            <a:endParaRPr sz="1600">
              <a:latin typeface="Roboto Slab"/>
              <a:ea typeface="Roboto Slab"/>
              <a:cs typeface="Roboto Slab"/>
              <a:sym typeface="Roboto Slab"/>
            </a:endParaRPr>
          </a:p>
          <a:p>
            <a:pPr indent="-330200" lvl="0" marL="457200" rtl="0" algn="l">
              <a:lnSpc>
                <a:spcPct val="85000"/>
              </a:lnSpc>
              <a:spcBef>
                <a:spcPts val="0"/>
              </a:spcBef>
              <a:spcAft>
                <a:spcPts val="0"/>
              </a:spcAft>
              <a:buClr>
                <a:schemeClr val="dk1"/>
              </a:buClr>
              <a:buSzPts val="1600"/>
              <a:buFont typeface="Roboto Slab"/>
              <a:buAutoNum type="arabicPeriod"/>
            </a:pPr>
            <a:r>
              <a:rPr lang="fr" sz="1600">
                <a:latin typeface="Roboto Slab"/>
                <a:ea typeface="Roboto Slab"/>
                <a:cs typeface="Roboto Slab"/>
                <a:sym typeface="Roboto Slab"/>
              </a:rPr>
              <a:t>Conclusion</a:t>
            </a:r>
            <a:endParaRPr sz="1600">
              <a:latin typeface="Roboto Slab"/>
              <a:ea typeface="Roboto Slab"/>
              <a:cs typeface="Roboto Slab"/>
              <a:sym typeface="Roboto Slab"/>
            </a:endParaRPr>
          </a:p>
          <a:p>
            <a:pPr indent="0" lvl="0" marL="0" rtl="0" algn="ctr">
              <a:lnSpc>
                <a:spcPct val="70000"/>
              </a:lnSpc>
              <a:spcBef>
                <a:spcPts val="1200"/>
              </a:spcBef>
              <a:spcAft>
                <a:spcPts val="0"/>
              </a:spcAft>
              <a:buClr>
                <a:srgbClr val="000000"/>
              </a:buClr>
              <a:buSzPts val="275"/>
              <a:buFont typeface="Arial"/>
              <a:buNone/>
            </a:pPr>
            <a:r>
              <a:t/>
            </a:r>
            <a:endParaRPr sz="1600">
              <a:latin typeface="Roboto Slab"/>
              <a:ea typeface="Roboto Slab"/>
              <a:cs typeface="Roboto Slab"/>
              <a:sym typeface="Roboto Slab"/>
            </a:endParaRPr>
          </a:p>
          <a:p>
            <a:pPr indent="0" lvl="0" marL="0" rtl="0" algn="l">
              <a:lnSpc>
                <a:spcPct val="105000"/>
              </a:lnSpc>
              <a:spcBef>
                <a:spcPts val="0"/>
              </a:spcBef>
              <a:spcAft>
                <a:spcPts val="1200"/>
              </a:spcAft>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10 - </a:t>
            </a:r>
            <a:r>
              <a:rPr lang="fr"/>
              <a:t>Role of DTI in Neurotherapeutics</a:t>
            </a:r>
            <a:endParaRPr/>
          </a:p>
        </p:txBody>
      </p:sp>
      <p:sp>
        <p:nvSpPr>
          <p:cNvPr id="208" name="Google Shape;208;p3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fr"/>
              <a:t>Monitoring disease detection</a:t>
            </a:r>
            <a:endParaRPr/>
          </a:p>
          <a:p>
            <a:pPr indent="0" lvl="0" marL="457200" rtl="0" algn="l">
              <a:spcBef>
                <a:spcPts val="1200"/>
              </a:spcBef>
              <a:spcAft>
                <a:spcPts val="1200"/>
              </a:spcAft>
              <a:buNone/>
            </a:pPr>
            <a:r>
              <a:rPr lang="fr"/>
              <a:t>→ </a:t>
            </a:r>
            <a:r>
              <a:rPr i="1" lang="fr" u="sng"/>
              <a:t>Example </a:t>
            </a:r>
            <a:r>
              <a:rPr lang="fr"/>
              <a:t>: </a:t>
            </a:r>
            <a:r>
              <a:rPr i="1" lang="fr"/>
              <a:t>ALS patients</a:t>
            </a:r>
            <a:endParaRPr/>
          </a:p>
        </p:txBody>
      </p:sp>
      <p:pic>
        <p:nvPicPr>
          <p:cNvPr id="209" name="Google Shape;209;p32"/>
          <p:cNvPicPr preferRelativeResize="0"/>
          <p:nvPr/>
        </p:nvPicPr>
        <p:blipFill>
          <a:blip r:embed="rId3">
            <a:alphaModFix/>
          </a:blip>
          <a:stretch>
            <a:fillRect/>
          </a:stretch>
        </p:blipFill>
        <p:spPr>
          <a:xfrm>
            <a:off x="4102050" y="1309372"/>
            <a:ext cx="4551975" cy="2739450"/>
          </a:xfrm>
          <a:prstGeom prst="rect">
            <a:avLst/>
          </a:prstGeom>
          <a:noFill/>
          <a:ln>
            <a:noFill/>
          </a:ln>
        </p:spPr>
      </p:pic>
      <p:sp>
        <p:nvSpPr>
          <p:cNvPr id="210" name="Google Shape;210;p32"/>
          <p:cNvSpPr txBox="1"/>
          <p:nvPr/>
        </p:nvSpPr>
        <p:spPr>
          <a:xfrm>
            <a:off x="5098775" y="4214075"/>
            <a:ext cx="29103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Images Credit: </a:t>
            </a:r>
            <a:r>
              <a:rPr i="1" lang="fr" sz="1100"/>
              <a:t>Anna Behler</a:t>
            </a:r>
            <a:r>
              <a:rPr i="1" lang="fr" sz="1100"/>
              <a:t>, </a:t>
            </a:r>
            <a:r>
              <a:rPr i="1" lang="fr" sz="1100"/>
              <a:t>https://www.mdpi.com/1422-0067/24/3/1911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11 - Limitations</a:t>
            </a:r>
            <a:endParaRPr/>
          </a:p>
        </p:txBody>
      </p:sp>
      <p:sp>
        <p:nvSpPr>
          <p:cNvPr id="216" name="Google Shape;216;p3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fr"/>
              <a:t>Sensitivity to noise +++ </a:t>
            </a:r>
            <a:endParaRPr/>
          </a:p>
          <a:p>
            <a:pPr indent="-342900" lvl="0" marL="457200" rtl="0" algn="l">
              <a:spcBef>
                <a:spcPts val="0"/>
              </a:spcBef>
              <a:spcAft>
                <a:spcPts val="0"/>
              </a:spcAft>
              <a:buSzPts val="1800"/>
              <a:buChar char="❖"/>
            </a:pPr>
            <a:r>
              <a:rPr lang="fr"/>
              <a:t>Resolution constraints</a:t>
            </a:r>
            <a:endParaRPr/>
          </a:p>
          <a:p>
            <a:pPr indent="-342900" lvl="0" marL="457200" rtl="0" algn="l">
              <a:spcBef>
                <a:spcPts val="0"/>
              </a:spcBef>
              <a:spcAft>
                <a:spcPts val="0"/>
              </a:spcAft>
              <a:buSzPts val="1800"/>
              <a:buChar char="❖"/>
            </a:pPr>
            <a:r>
              <a:rPr lang="fr"/>
              <a:t>Struggles with accurately depicting crossing fibers</a:t>
            </a:r>
            <a:endParaRPr/>
          </a:p>
          <a:p>
            <a:pPr indent="-342900" lvl="0" marL="457200" rtl="0" algn="l">
              <a:spcBef>
                <a:spcPts val="0"/>
              </a:spcBef>
              <a:spcAft>
                <a:spcPts val="0"/>
              </a:spcAft>
              <a:buSzPts val="1800"/>
              <a:buChar char="❖"/>
            </a:pPr>
            <a:r>
              <a:rPr lang="fr"/>
              <a:t>Future developments aim to higher resolution / better algorithms for fiber tracking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4"/>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r"/>
              <a:t>Thanks for listening !</a:t>
            </a:r>
            <a:endParaRPr/>
          </a:p>
        </p:txBody>
      </p:sp>
      <p:sp>
        <p:nvSpPr>
          <p:cNvPr id="222" name="Google Shape;222;p34"/>
          <p:cNvSpPr txBox="1"/>
          <p:nvPr>
            <p:ph idx="1" type="subTitle"/>
          </p:nvPr>
        </p:nvSpPr>
        <p:spPr>
          <a:xfrm>
            <a:off x="1680300" y="3049450"/>
            <a:ext cx="5783400" cy="1314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75"/>
              <a:buNone/>
            </a:pPr>
            <a:r>
              <a:rPr lang="fr" sz="1600">
                <a:solidFill>
                  <a:srgbClr val="B6D7A8"/>
                </a:solidFill>
              </a:rPr>
              <a:t>Any questions ?</a:t>
            </a:r>
            <a:endParaRPr sz="1600">
              <a:solidFill>
                <a:srgbClr val="B6D7A8"/>
              </a:solidFill>
            </a:endParaRPr>
          </a:p>
          <a:p>
            <a:pPr indent="0" lvl="0" marL="0" rtl="0" algn="ctr">
              <a:lnSpc>
                <a:spcPct val="80000"/>
              </a:lnSpc>
              <a:spcBef>
                <a:spcPts val="0"/>
              </a:spcBef>
              <a:spcAft>
                <a:spcPts val="0"/>
              </a:spcAft>
              <a:buSzPts val="275"/>
              <a:buNone/>
            </a:pPr>
            <a:r>
              <a:t/>
            </a:r>
            <a:endParaRPr sz="13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1 - What is DTI ?</a:t>
            </a:r>
            <a:endParaRPr/>
          </a:p>
        </p:txBody>
      </p:sp>
      <p:pic>
        <p:nvPicPr>
          <p:cNvPr descr="White matter fiber tracts in the adult human brain. Image Credit: Zeynep Saygin, mcgovern.mit.edu" id="76" name="Google Shape;76;p15" title="White matter fiber tracts in the adult human brain. Image Credit: Zeynep Saygin, mcgovern.mit.edu"/>
          <p:cNvPicPr preferRelativeResize="0"/>
          <p:nvPr/>
        </p:nvPicPr>
        <p:blipFill>
          <a:blip r:embed="rId3">
            <a:alphaModFix/>
          </a:blip>
          <a:stretch>
            <a:fillRect/>
          </a:stretch>
        </p:blipFill>
        <p:spPr>
          <a:xfrm>
            <a:off x="6895450" y="1903737"/>
            <a:ext cx="1860649" cy="1497375"/>
          </a:xfrm>
          <a:prstGeom prst="rect">
            <a:avLst/>
          </a:prstGeom>
          <a:noFill/>
          <a:ln>
            <a:noFill/>
          </a:ln>
        </p:spPr>
      </p:pic>
      <p:sp>
        <p:nvSpPr>
          <p:cNvPr id="77" name="Google Shape;77;p15"/>
          <p:cNvSpPr txBox="1"/>
          <p:nvPr/>
        </p:nvSpPr>
        <p:spPr>
          <a:xfrm>
            <a:off x="6943600" y="3767550"/>
            <a:ext cx="18606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100"/>
              <a:t>Image Credit: Zeynep Saygin, mcgovern.mit.edu</a:t>
            </a:r>
            <a:endParaRPr sz="1800">
              <a:solidFill>
                <a:schemeClr val="dk1"/>
              </a:solidFill>
              <a:latin typeface="Roboto"/>
              <a:ea typeface="Roboto"/>
              <a:cs typeface="Roboto"/>
              <a:sym typeface="Roboto"/>
            </a:endParaRPr>
          </a:p>
        </p:txBody>
      </p:sp>
      <p:pic>
        <p:nvPicPr>
          <p:cNvPr id="78" name="Google Shape;78;p15"/>
          <p:cNvPicPr preferRelativeResize="0"/>
          <p:nvPr/>
        </p:nvPicPr>
        <p:blipFill>
          <a:blip r:embed="rId4">
            <a:alphaModFix/>
          </a:blip>
          <a:stretch>
            <a:fillRect/>
          </a:stretch>
        </p:blipFill>
        <p:spPr>
          <a:xfrm>
            <a:off x="125575" y="1903725"/>
            <a:ext cx="2685586" cy="1497399"/>
          </a:xfrm>
          <a:prstGeom prst="rect">
            <a:avLst/>
          </a:prstGeom>
          <a:noFill/>
          <a:ln>
            <a:noFill/>
          </a:ln>
        </p:spPr>
      </p:pic>
      <p:sp>
        <p:nvSpPr>
          <p:cNvPr id="79" name="Google Shape;79;p15"/>
          <p:cNvSpPr txBox="1"/>
          <p:nvPr/>
        </p:nvSpPr>
        <p:spPr>
          <a:xfrm>
            <a:off x="125575" y="3767550"/>
            <a:ext cx="26856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100"/>
              <a:t>Image Credit: Taylor Ahlborg, https://mri.msjhealth.com/</a:t>
            </a:r>
            <a:endParaRPr sz="1800">
              <a:solidFill>
                <a:schemeClr val="dk1"/>
              </a:solidFill>
              <a:latin typeface="Roboto"/>
              <a:ea typeface="Roboto"/>
              <a:cs typeface="Roboto"/>
              <a:sym typeface="Roboto"/>
            </a:endParaRPr>
          </a:p>
          <a:p>
            <a:pPr indent="0" lvl="0" marL="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80" name="Google Shape;80;p15"/>
          <p:cNvSpPr txBox="1"/>
          <p:nvPr/>
        </p:nvSpPr>
        <p:spPr>
          <a:xfrm>
            <a:off x="2918688" y="2307900"/>
            <a:ext cx="375600" cy="5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500">
                <a:solidFill>
                  <a:schemeClr val="dk1"/>
                </a:solidFill>
                <a:latin typeface="Roboto"/>
                <a:ea typeface="Roboto"/>
                <a:cs typeface="Roboto"/>
                <a:sym typeface="Roboto"/>
              </a:rPr>
              <a:t>+</a:t>
            </a:r>
            <a:endParaRPr sz="3500">
              <a:solidFill>
                <a:schemeClr val="dk1"/>
              </a:solidFill>
              <a:latin typeface="Roboto"/>
              <a:ea typeface="Roboto"/>
              <a:cs typeface="Roboto"/>
              <a:sym typeface="Roboto"/>
            </a:endParaRPr>
          </a:p>
        </p:txBody>
      </p:sp>
      <p:sp>
        <p:nvSpPr>
          <p:cNvPr id="81" name="Google Shape;81;p15"/>
          <p:cNvSpPr txBox="1"/>
          <p:nvPr/>
        </p:nvSpPr>
        <p:spPr>
          <a:xfrm>
            <a:off x="6253088" y="2290775"/>
            <a:ext cx="4767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sz="3500">
                <a:solidFill>
                  <a:schemeClr val="dk1"/>
                </a:solidFill>
                <a:latin typeface="Roboto"/>
                <a:ea typeface="Roboto"/>
                <a:cs typeface="Roboto"/>
                <a:sym typeface="Roboto"/>
              </a:rPr>
              <a:t>=</a:t>
            </a:r>
            <a:endParaRPr sz="3500">
              <a:solidFill>
                <a:schemeClr val="dk1"/>
              </a:solidFill>
              <a:latin typeface="Roboto"/>
              <a:ea typeface="Roboto"/>
              <a:cs typeface="Roboto"/>
              <a:sym typeface="Roboto"/>
            </a:endParaRPr>
          </a:p>
        </p:txBody>
      </p:sp>
      <p:pic>
        <p:nvPicPr>
          <p:cNvPr descr="water droplet" id="82" name="Google Shape;82;p15"/>
          <p:cNvPicPr preferRelativeResize="0"/>
          <p:nvPr/>
        </p:nvPicPr>
        <p:blipFill>
          <a:blip r:embed="rId5">
            <a:alphaModFix/>
          </a:blip>
          <a:stretch>
            <a:fillRect/>
          </a:stretch>
        </p:blipFill>
        <p:spPr>
          <a:xfrm>
            <a:off x="3430913" y="1898313"/>
            <a:ext cx="2685575" cy="1508212"/>
          </a:xfrm>
          <a:prstGeom prst="rect">
            <a:avLst/>
          </a:prstGeom>
          <a:noFill/>
          <a:ln>
            <a:noFill/>
          </a:ln>
        </p:spPr>
      </p:pic>
      <p:sp>
        <p:nvSpPr>
          <p:cNvPr id="83" name="Google Shape;83;p15"/>
          <p:cNvSpPr txBox="1"/>
          <p:nvPr/>
        </p:nvSpPr>
        <p:spPr>
          <a:xfrm>
            <a:off x="3430913" y="3742950"/>
            <a:ext cx="2685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Trout55, </a:t>
            </a:r>
            <a:r>
              <a:rPr i="1" lang="fr" sz="1100"/>
              <a:t>https://www.gettyimages.ch</a:t>
            </a:r>
            <a:endParaRPr sz="1800">
              <a:solidFill>
                <a:schemeClr val="dk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type="title"/>
          </p:nvPr>
        </p:nvSpPr>
        <p:spPr>
          <a:xfrm>
            <a:off x="234450" y="458025"/>
            <a:ext cx="8811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fr" sz="2400"/>
              <a:t>2-</a:t>
            </a:r>
            <a:r>
              <a:rPr lang="fr" sz="2800"/>
              <a:t> </a:t>
            </a:r>
            <a:r>
              <a:rPr lang="fr" sz="2400"/>
              <a:t>Biological Principles of Water Diffusion in Brain Tissues</a:t>
            </a:r>
            <a:endParaRPr sz="2400"/>
          </a:p>
        </p:txBody>
      </p:sp>
      <p:pic>
        <p:nvPicPr>
          <p:cNvPr id="89" name="Google Shape;89;p16"/>
          <p:cNvPicPr preferRelativeResize="0"/>
          <p:nvPr/>
        </p:nvPicPr>
        <p:blipFill rotWithShape="1">
          <a:blip r:embed="rId3">
            <a:alphaModFix/>
          </a:blip>
          <a:srcRect b="35732" l="0" r="0" t="0"/>
          <a:stretch/>
        </p:blipFill>
        <p:spPr>
          <a:xfrm>
            <a:off x="492300" y="1484375"/>
            <a:ext cx="4904626" cy="2385900"/>
          </a:xfrm>
          <a:prstGeom prst="rect">
            <a:avLst/>
          </a:prstGeom>
          <a:noFill/>
          <a:ln>
            <a:noFill/>
          </a:ln>
        </p:spPr>
      </p:pic>
      <p:sp>
        <p:nvSpPr>
          <p:cNvPr id="90" name="Google Shape;90;p16"/>
          <p:cNvSpPr txBox="1"/>
          <p:nvPr/>
        </p:nvSpPr>
        <p:spPr>
          <a:xfrm>
            <a:off x="4517325" y="3968675"/>
            <a:ext cx="4457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Christienne Damatac, </a:t>
            </a:r>
            <a:r>
              <a:rPr i="1" lang="fr" sz="1100"/>
              <a:t>https://www.researchgate.net/figure/Movement-of-water-molecules-in-different-environments-and-their-respective-diffusion_fig1_233179270</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txBox="1"/>
          <p:nvPr>
            <p:ph type="title"/>
          </p:nvPr>
        </p:nvSpPr>
        <p:spPr>
          <a:xfrm>
            <a:off x="234450" y="458025"/>
            <a:ext cx="88116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fr" sz="2400"/>
              <a:t>2-</a:t>
            </a:r>
            <a:r>
              <a:rPr lang="fr" sz="2800"/>
              <a:t> </a:t>
            </a:r>
            <a:r>
              <a:rPr lang="fr" sz="2400"/>
              <a:t>Biological Principles of Water Diffusion in Brain Tissues</a:t>
            </a:r>
            <a:endParaRPr sz="2400"/>
          </a:p>
        </p:txBody>
      </p:sp>
      <p:pic>
        <p:nvPicPr>
          <p:cNvPr id="96" name="Google Shape;96;p17"/>
          <p:cNvPicPr preferRelativeResize="0"/>
          <p:nvPr/>
        </p:nvPicPr>
        <p:blipFill>
          <a:blip r:embed="rId3">
            <a:alphaModFix/>
          </a:blip>
          <a:stretch>
            <a:fillRect/>
          </a:stretch>
        </p:blipFill>
        <p:spPr>
          <a:xfrm>
            <a:off x="234450" y="1412475"/>
            <a:ext cx="4337550" cy="3462727"/>
          </a:xfrm>
          <a:prstGeom prst="rect">
            <a:avLst/>
          </a:prstGeom>
          <a:noFill/>
          <a:ln>
            <a:noFill/>
          </a:ln>
        </p:spPr>
      </p:pic>
      <p:sp>
        <p:nvSpPr>
          <p:cNvPr id="97" name="Google Shape;97;p17"/>
          <p:cNvSpPr txBox="1"/>
          <p:nvPr/>
        </p:nvSpPr>
        <p:spPr>
          <a:xfrm>
            <a:off x="4705650" y="4269250"/>
            <a:ext cx="4340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a:t>
            </a:r>
            <a:r>
              <a:rPr i="1" lang="fr" sz="1100"/>
              <a:t>Christienne Damatac</a:t>
            </a:r>
            <a:r>
              <a:rPr i="1" lang="fr" sz="1100"/>
              <a:t>, </a:t>
            </a:r>
            <a:r>
              <a:rPr i="1" lang="fr" sz="1100"/>
              <a:t>https://blog.donders.ru.nl/?p=14833&amp;lang=en</a:t>
            </a:r>
            <a:endParaRPr sz="1800">
              <a:solidFill>
                <a:schemeClr val="dk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3 - </a:t>
            </a:r>
            <a:r>
              <a:rPr lang="fr"/>
              <a:t>Concept of Anisotropy in White Matter </a:t>
            </a:r>
            <a:endParaRPr/>
          </a:p>
        </p:txBody>
      </p:sp>
      <p:sp>
        <p:nvSpPr>
          <p:cNvPr id="103" name="Google Shape;103;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fr"/>
              <a:t>In white matter, the direction of diffusion is </a:t>
            </a:r>
            <a:r>
              <a:rPr b="1" lang="fr"/>
              <a:t>not</a:t>
            </a:r>
            <a:r>
              <a:rPr lang="fr"/>
              <a:t> uniform (due to inherent structure of axons and myelination +++)</a:t>
            </a:r>
            <a:endParaRPr/>
          </a:p>
          <a:p>
            <a:pPr indent="0" lvl="0" marL="457200" rtl="0" algn="l">
              <a:spcBef>
                <a:spcPts val="1200"/>
              </a:spcBef>
              <a:spcAft>
                <a:spcPts val="0"/>
              </a:spcAft>
              <a:buNone/>
            </a:pPr>
            <a:r>
              <a:rPr lang="fr"/>
              <a:t>→ follows that of</a:t>
            </a:r>
            <a:r>
              <a:rPr b="1" lang="fr"/>
              <a:t> fiber bundles</a:t>
            </a:r>
            <a:endParaRPr b="1"/>
          </a:p>
          <a:p>
            <a:pPr indent="-342900" lvl="0" marL="457200" rtl="0" algn="l">
              <a:spcBef>
                <a:spcPts val="1200"/>
              </a:spcBef>
              <a:spcAft>
                <a:spcPts val="0"/>
              </a:spcAft>
              <a:buSzPts val="1800"/>
              <a:buChar char="❖"/>
            </a:pPr>
            <a:r>
              <a:rPr b="1" lang="fr"/>
              <a:t>High fiber density = more aligned diffusion </a:t>
            </a:r>
            <a:r>
              <a:rPr lang="fr"/>
              <a:t>along the fiber direction</a:t>
            </a:r>
            <a:endParaRPr/>
          </a:p>
          <a:p>
            <a:pPr indent="-342900" lvl="0" marL="457200" rtl="0" algn="l">
              <a:spcBef>
                <a:spcPts val="0"/>
              </a:spcBef>
              <a:spcAft>
                <a:spcPts val="0"/>
              </a:spcAft>
              <a:buSzPts val="1800"/>
              <a:buChar char="❖"/>
            </a:pPr>
            <a:r>
              <a:rPr lang="fr"/>
              <a:t>Provides insights into the integrity and orientation of neural pathways…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4 - The Diffusion Tensor</a:t>
            </a:r>
            <a:endParaRPr/>
          </a:p>
        </p:txBody>
      </p:sp>
      <p:sp>
        <p:nvSpPr>
          <p:cNvPr id="109" name="Google Shape;109;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Char char="❖"/>
            </a:pPr>
            <a:r>
              <a:rPr lang="fr"/>
              <a:t>A </a:t>
            </a:r>
            <a:r>
              <a:rPr b="1" lang="fr"/>
              <a:t>m</a:t>
            </a:r>
            <a:r>
              <a:rPr b="1" lang="fr"/>
              <a:t>athematical representation</a:t>
            </a:r>
            <a:r>
              <a:rPr lang="fr"/>
              <a:t> of how water molecules diffuse within a tissue</a:t>
            </a:r>
            <a:endParaRPr/>
          </a:p>
          <a:p>
            <a:pPr indent="-342900" lvl="0" marL="457200" rtl="0" algn="l">
              <a:spcBef>
                <a:spcPts val="0"/>
              </a:spcBef>
              <a:spcAft>
                <a:spcPts val="0"/>
              </a:spcAft>
              <a:buSzPts val="1800"/>
              <a:buChar char="❖"/>
            </a:pPr>
            <a:r>
              <a:rPr b="1" lang="fr"/>
              <a:t>3x3 matrix</a:t>
            </a:r>
            <a:r>
              <a:rPr lang="fr"/>
              <a:t> that describes the </a:t>
            </a:r>
            <a:r>
              <a:rPr b="1" lang="fr"/>
              <a:t>diffusion process in 3D</a:t>
            </a:r>
            <a:endParaRPr b="1"/>
          </a:p>
          <a:p>
            <a:pPr indent="-342900" lvl="0" marL="457200" rtl="0" algn="l">
              <a:spcBef>
                <a:spcPts val="0"/>
              </a:spcBef>
              <a:spcAft>
                <a:spcPts val="0"/>
              </a:spcAft>
              <a:buSzPts val="1800"/>
              <a:buChar char="❖"/>
            </a:pPr>
            <a:r>
              <a:rPr lang="fr"/>
              <a:t>Along each axis (x, y, z)</a:t>
            </a:r>
            <a:r>
              <a:rPr lang="fr"/>
              <a:t>, both the </a:t>
            </a:r>
            <a:r>
              <a:rPr b="1" lang="fr"/>
              <a:t>rate</a:t>
            </a:r>
            <a:r>
              <a:rPr lang="fr"/>
              <a:t> and </a:t>
            </a:r>
            <a:r>
              <a:rPr b="1" lang="fr"/>
              <a:t>directionality</a:t>
            </a:r>
            <a:r>
              <a:rPr lang="fr"/>
              <a:t> of </a:t>
            </a:r>
            <a:r>
              <a:rPr lang="fr"/>
              <a:t>water diffusion</a:t>
            </a:r>
            <a:r>
              <a:rPr lang="fr"/>
              <a:t> are captured !</a:t>
            </a:r>
            <a:endParaRPr/>
          </a:p>
          <a:p>
            <a:pPr indent="-342900" lvl="0" marL="457200" rtl="0" algn="l">
              <a:spcBef>
                <a:spcPts val="0"/>
              </a:spcBef>
              <a:spcAft>
                <a:spcPts val="0"/>
              </a:spcAft>
              <a:buSzPts val="1800"/>
              <a:buChar char="❖"/>
            </a:pPr>
            <a:r>
              <a:rPr b="1" lang="fr"/>
              <a:t>Diagonal</a:t>
            </a:r>
            <a:r>
              <a:rPr lang="fr"/>
              <a:t> elements are called the </a:t>
            </a:r>
            <a:r>
              <a:rPr b="1" lang="fr"/>
              <a:t>diffusion coefficients</a:t>
            </a:r>
            <a:r>
              <a:rPr lang="fr"/>
              <a:t> </a:t>
            </a:r>
            <a:endParaRPr/>
          </a:p>
        </p:txBody>
      </p:sp>
      <p:pic>
        <p:nvPicPr>
          <p:cNvPr id="110" name="Google Shape;110;p19" title="Capture d’écran 2025-03-15 à 21.20.44.png"/>
          <p:cNvPicPr preferRelativeResize="0"/>
          <p:nvPr/>
        </p:nvPicPr>
        <p:blipFill rotWithShape="1">
          <a:blip r:embed="rId4">
            <a:alphaModFix/>
          </a:blip>
          <a:srcRect b="0" l="1804" r="13856" t="0"/>
          <a:stretch/>
        </p:blipFill>
        <p:spPr>
          <a:xfrm>
            <a:off x="5034025" y="87300"/>
            <a:ext cx="3960499" cy="184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5 - </a:t>
            </a:r>
            <a:r>
              <a:rPr lang="fr"/>
              <a:t>Diffusion-Weighted Imaging (DWI)</a:t>
            </a:r>
            <a:endParaRPr/>
          </a:p>
        </p:txBody>
      </p:sp>
      <p:sp>
        <p:nvSpPr>
          <p:cNvPr id="116" name="Google Shape;116;p20"/>
          <p:cNvSpPr txBox="1"/>
          <p:nvPr/>
        </p:nvSpPr>
        <p:spPr>
          <a:xfrm>
            <a:off x="3919225" y="4443850"/>
            <a:ext cx="4579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Psyched!, </a:t>
            </a:r>
            <a:r>
              <a:rPr i="1" lang="fr" sz="1100"/>
              <a:t>https://www.youtube.com/watch?v=Be51OqnBbdc</a:t>
            </a:r>
            <a:endParaRPr/>
          </a:p>
        </p:txBody>
      </p:sp>
      <p:sp>
        <p:nvSpPr>
          <p:cNvPr id="117" name="Google Shape;117;p20"/>
          <p:cNvSpPr txBox="1"/>
          <p:nvPr/>
        </p:nvSpPr>
        <p:spPr>
          <a:xfrm>
            <a:off x="387900" y="1502800"/>
            <a:ext cx="34527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Main DTI image acquisition technique</a:t>
            </a:r>
            <a:endParaRPr sz="1800">
              <a:solidFill>
                <a:schemeClr val="dk1"/>
              </a:solidFill>
              <a:latin typeface="Roboto"/>
              <a:ea typeface="Roboto"/>
              <a:cs typeface="Roboto"/>
              <a:sym typeface="Roboto"/>
            </a:endParaRPr>
          </a:p>
        </p:txBody>
      </p:sp>
      <p:pic>
        <p:nvPicPr>
          <p:cNvPr id="118" name="Google Shape;118;p20"/>
          <p:cNvPicPr preferRelativeResize="0"/>
          <p:nvPr/>
        </p:nvPicPr>
        <p:blipFill>
          <a:blip r:embed="rId3">
            <a:alphaModFix/>
          </a:blip>
          <a:stretch>
            <a:fillRect/>
          </a:stretch>
        </p:blipFill>
        <p:spPr>
          <a:xfrm>
            <a:off x="3963950" y="1502800"/>
            <a:ext cx="4543007" cy="25554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fr"/>
              <a:t>5 - Diffusion-Weighted Imaging (DWI)</a:t>
            </a:r>
            <a:endParaRPr/>
          </a:p>
        </p:txBody>
      </p:sp>
      <p:sp>
        <p:nvSpPr>
          <p:cNvPr id="124" name="Google Shape;124;p21"/>
          <p:cNvSpPr txBox="1"/>
          <p:nvPr/>
        </p:nvSpPr>
        <p:spPr>
          <a:xfrm>
            <a:off x="3919225" y="4443850"/>
            <a:ext cx="4579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fr" sz="1100"/>
              <a:t>Image Credit: Psyched!, https://www.youtube.com/watch?v=Be51OqnBbdc</a:t>
            </a:r>
            <a:endParaRPr/>
          </a:p>
        </p:txBody>
      </p:sp>
      <p:sp>
        <p:nvSpPr>
          <p:cNvPr id="125" name="Google Shape;125;p21"/>
          <p:cNvSpPr txBox="1"/>
          <p:nvPr/>
        </p:nvSpPr>
        <p:spPr>
          <a:xfrm>
            <a:off x="387900" y="1502800"/>
            <a:ext cx="5375100" cy="4617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Roboto"/>
              <a:buChar char="❖"/>
            </a:pPr>
            <a:r>
              <a:rPr lang="fr" sz="1800">
                <a:solidFill>
                  <a:schemeClr val="dk1"/>
                </a:solidFill>
                <a:latin typeface="Roboto"/>
                <a:ea typeface="Roboto"/>
                <a:cs typeface="Roboto"/>
                <a:sym typeface="Roboto"/>
              </a:rPr>
              <a:t>Spinning hydrogen protons (view from above)</a:t>
            </a:r>
            <a:endParaRPr sz="1800">
              <a:solidFill>
                <a:schemeClr val="dk1"/>
              </a:solidFill>
              <a:latin typeface="Roboto"/>
              <a:ea typeface="Roboto"/>
              <a:cs typeface="Roboto"/>
              <a:sym typeface="Roboto"/>
            </a:endParaRPr>
          </a:p>
        </p:txBody>
      </p:sp>
      <p:pic>
        <p:nvPicPr>
          <p:cNvPr id="126" name="Google Shape;126;p21"/>
          <p:cNvPicPr preferRelativeResize="0"/>
          <p:nvPr/>
        </p:nvPicPr>
        <p:blipFill>
          <a:blip r:embed="rId3">
            <a:alphaModFix/>
          </a:blip>
          <a:stretch>
            <a:fillRect/>
          </a:stretch>
        </p:blipFill>
        <p:spPr>
          <a:xfrm>
            <a:off x="3012475" y="2283100"/>
            <a:ext cx="5743633" cy="1855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